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2" r:id="rId2"/>
    <p:sldId id="321" r:id="rId3"/>
    <p:sldId id="322" r:id="rId4"/>
    <p:sldId id="293" r:id="rId5"/>
    <p:sldId id="306" r:id="rId6"/>
    <p:sldId id="304" r:id="rId7"/>
    <p:sldId id="309" r:id="rId8"/>
    <p:sldId id="286" r:id="rId9"/>
    <p:sldId id="298" r:id="rId10"/>
    <p:sldId id="318" r:id="rId11"/>
    <p:sldId id="300" r:id="rId12"/>
    <p:sldId id="319" r:id="rId13"/>
    <p:sldId id="275" r:id="rId14"/>
    <p:sldId id="277" r:id="rId15"/>
    <p:sldId id="278" r:id="rId16"/>
    <p:sldId id="279" r:id="rId17"/>
    <p:sldId id="320" r:id="rId18"/>
    <p:sldId id="280" r:id="rId19"/>
    <p:sldId id="283" r:id="rId20"/>
    <p:sldId id="299" r:id="rId21"/>
    <p:sldId id="301" r:id="rId22"/>
    <p:sldId id="323" r:id="rId23"/>
    <p:sldId id="274" r:id="rId2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50897"/>
    <a:srgbClr val="070CCB"/>
    <a:srgbClr val="5116F6"/>
    <a:srgbClr val="3E724A"/>
    <a:srgbClr val="1182DF"/>
    <a:srgbClr val="024A9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8587" autoAdjust="0"/>
  </p:normalViewPr>
  <p:slideViewPr>
    <p:cSldViewPr>
      <p:cViewPr>
        <p:scale>
          <a:sx n="81" d="100"/>
          <a:sy n="81" d="100"/>
        </p:scale>
        <p:origin x="-485" y="-443"/>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174" y="-7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wrap="square" lIns="99048" tIns="49524" rIns="99048" bIns="49524" numCol="1" anchor="t" anchorCtr="0" compatLnSpc="1">
            <a:prstTxWarp prst="textNoShape">
              <a:avLst/>
            </a:prstTxWarp>
          </a:bodyPr>
          <a:lstStyle>
            <a:lvl1pPr>
              <a:defRPr sz="1300">
                <a:cs typeface="+mn-cs"/>
              </a:defRPr>
            </a:lvl1pPr>
          </a:lstStyle>
          <a:p>
            <a:pPr>
              <a:defRPr/>
            </a:pPr>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wrap="square" lIns="99048" tIns="49524" rIns="99048" bIns="49524" numCol="1" anchor="t" anchorCtr="0" compatLnSpc="1">
            <a:prstTxWarp prst="textNoShape">
              <a:avLst/>
            </a:prstTxWarp>
          </a:bodyPr>
          <a:lstStyle>
            <a:lvl1pPr algn="r">
              <a:defRPr sz="1300">
                <a:cs typeface="+mn-cs"/>
              </a:defRPr>
            </a:lvl1pPr>
          </a:lstStyle>
          <a:p>
            <a:pPr>
              <a:defRPr/>
            </a:pPr>
            <a:fld id="{E601E424-9387-4E0A-BCEF-508A16AEA410}" type="datetimeFigureOut">
              <a:rPr lang="en-GB"/>
              <a:pPr>
                <a:defRPr/>
              </a:pPr>
              <a:t>17/10/2013</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wrap="square" lIns="99048" tIns="49524" rIns="99048" bIns="49524" numCol="1" anchor="b" anchorCtr="0" compatLnSpc="1">
            <a:prstTxWarp prst="textNoShape">
              <a:avLst/>
            </a:prstTxWarp>
          </a:bodyPr>
          <a:lstStyle>
            <a:lvl1pPr>
              <a:defRPr sz="1300">
                <a:cs typeface="+mn-cs"/>
              </a:defRPr>
            </a:lvl1pPr>
          </a:lstStyle>
          <a:p>
            <a:pPr>
              <a:defRPr/>
            </a:pPr>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cs typeface="+mn-cs"/>
              </a:defRPr>
            </a:lvl1pPr>
          </a:lstStyle>
          <a:p>
            <a:pPr>
              <a:defRPr/>
            </a:pPr>
            <a:fld id="{B29DC6E9-A3AF-48AB-9315-9E870364B073}"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wrap="square" lIns="99048" tIns="49524" rIns="99048" bIns="49524" numCol="1" anchor="t" anchorCtr="0" compatLnSpc="1">
            <a:prstTxWarp prst="textNoShape">
              <a:avLst/>
            </a:prstTxWarp>
          </a:bodyPr>
          <a:lstStyle>
            <a:lvl1pPr>
              <a:defRPr sz="1300">
                <a:cs typeface="+mn-cs"/>
              </a:defRPr>
            </a:lvl1pPr>
          </a:lstStyle>
          <a:p>
            <a:pPr>
              <a:defRPr/>
            </a:pPr>
            <a:endParaRPr lang="en-GB"/>
          </a:p>
        </p:txBody>
      </p:sp>
      <p:sp>
        <p:nvSpPr>
          <p:cNvPr id="3" name="Date Placeholder 2"/>
          <p:cNvSpPr>
            <a:spLocks noGrp="1"/>
          </p:cNvSpPr>
          <p:nvPr>
            <p:ph type="dt" idx="1"/>
          </p:nvPr>
        </p:nvSpPr>
        <p:spPr>
          <a:xfrm>
            <a:off x="4021138" y="0"/>
            <a:ext cx="3076575" cy="511175"/>
          </a:xfrm>
          <a:prstGeom prst="rect">
            <a:avLst/>
          </a:prstGeom>
        </p:spPr>
        <p:txBody>
          <a:bodyPr vert="horz" wrap="square" lIns="99048" tIns="49524" rIns="99048" bIns="49524" numCol="1" anchor="t" anchorCtr="0" compatLnSpc="1">
            <a:prstTxWarp prst="textNoShape">
              <a:avLst/>
            </a:prstTxWarp>
          </a:bodyPr>
          <a:lstStyle>
            <a:lvl1pPr algn="r">
              <a:defRPr sz="1300">
                <a:cs typeface="+mn-cs"/>
              </a:defRPr>
            </a:lvl1pPr>
          </a:lstStyle>
          <a:p>
            <a:pPr>
              <a:defRPr/>
            </a:pPr>
            <a:fld id="{00CA91E8-0FC5-47C4-8538-E758598B069F}" type="datetimeFigureOut">
              <a:rPr lang="en-GB"/>
              <a:pPr>
                <a:defRPr/>
              </a:pPr>
              <a:t>17/10/2013</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GB" noProof="0" smtClean="0"/>
          </a:p>
        </p:txBody>
      </p:sp>
      <p:sp>
        <p:nvSpPr>
          <p:cNvPr id="5" name="Notes Placeholder 4"/>
          <p:cNvSpPr>
            <a:spLocks noGrp="1"/>
          </p:cNvSpPr>
          <p:nvPr>
            <p:ph type="body" sz="quarter" idx="3"/>
          </p:nvPr>
        </p:nvSpPr>
        <p:spPr>
          <a:xfrm>
            <a:off x="709613" y="4860925"/>
            <a:ext cx="5680075" cy="4605338"/>
          </a:xfrm>
          <a:prstGeom prst="rect">
            <a:avLst/>
          </a:prstGeom>
        </p:spPr>
        <p:txBody>
          <a:bodyPr vert="horz" wrap="square" lIns="99048" tIns="49524" rIns="99048" bIns="49524"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721850"/>
            <a:ext cx="3076575" cy="511175"/>
          </a:xfrm>
          <a:prstGeom prst="rect">
            <a:avLst/>
          </a:prstGeom>
        </p:spPr>
        <p:txBody>
          <a:bodyPr vert="horz" wrap="square" lIns="99048" tIns="49524" rIns="99048" bIns="49524" numCol="1" anchor="b" anchorCtr="0" compatLnSpc="1">
            <a:prstTxWarp prst="textNoShape">
              <a:avLst/>
            </a:prstTxWarp>
          </a:bodyPr>
          <a:lstStyle>
            <a:lvl1pPr>
              <a:defRPr sz="1300">
                <a:cs typeface="+mn-cs"/>
              </a:defRPr>
            </a:lvl1pPr>
          </a:lstStyle>
          <a:p>
            <a:pPr>
              <a:defRPr/>
            </a:pPr>
            <a:endParaRPr lang="en-GB"/>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cs typeface="+mn-cs"/>
              </a:defRPr>
            </a:lvl1pPr>
          </a:lstStyle>
          <a:p>
            <a:pPr>
              <a:defRPr/>
            </a:pPr>
            <a:fld id="{2DC9C7F4-16B9-469B-B4D3-78A3C8D621C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6A67BF50-FC76-4470-8162-BDB5515321AD}" type="slidenum">
              <a:rPr lang="en-US" smtClean="0">
                <a:cs typeface="Arial" charset="0"/>
              </a:rPr>
              <a:pPr/>
              <a:t>1</a:t>
            </a:fld>
            <a:endParaRPr lang="en-US" smtClean="0">
              <a:cs typeface="Arial"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pPr eaLnBrk="1" hangingPunct="1">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ln>
            <a:miter lim="800000"/>
            <a:headEnd/>
            <a:tailEnd/>
          </a:ln>
        </p:spPr>
        <p:txBody>
          <a:bodyPr/>
          <a:lstStyle/>
          <a:p>
            <a:fld id="{4EA02443-E286-4273-AE0C-685F36F9D9F3}" type="slidenum">
              <a:rPr lang="en-US" smtClean="0">
                <a:cs typeface="Arial" charset="0"/>
              </a:rPr>
              <a:pPr/>
              <a:t>21</a:t>
            </a:fld>
            <a:endParaRPr lang="en-US" smtClean="0">
              <a:cs typeface="Arial" charset="0"/>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a:lstStyle/>
          <a:p>
            <a:fld id="{19B529C1-3DF4-48A2-8FC7-4A358FCEFA07}" type="slidenum">
              <a:rPr lang="en-US" smtClean="0">
                <a:cs typeface="Arial" charset="0"/>
              </a:rPr>
              <a:pPr/>
              <a:t>23</a:t>
            </a:fld>
            <a:endParaRPr lang="en-US" smtClean="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a:lstStyle/>
          <a:p>
            <a:fld id="{9F738D58-D09C-4A47-9685-0233555DE493}" type="slidenum">
              <a:rPr lang="en-US" smtClean="0">
                <a:cs typeface="Arial" charset="0"/>
              </a:rPr>
              <a:pPr/>
              <a:t>4</a:t>
            </a:fld>
            <a:endParaRPr lang="en-US" smtClean="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a:lstStyle/>
          <a:p>
            <a:pPr eaLnBrk="1" hangingPunct="1">
              <a:spcBef>
                <a:spcPct val="0"/>
              </a:spcBef>
            </a:pPr>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a:lstStyle/>
          <a:p>
            <a:fld id="{D66359BA-D7BB-4755-A224-8FE86D9F05FF}" type="slidenum">
              <a:rPr lang="en-US" smtClean="0">
                <a:cs typeface="Arial" charset="0"/>
              </a:rPr>
              <a:pPr/>
              <a:t>8</a:t>
            </a:fld>
            <a:endParaRPr lang="en-US" smtClean="0">
              <a:cs typeface="Arial"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a:lstStyle/>
          <a:p>
            <a:fld id="{1861AA4E-97C1-420A-9D1F-9018506AED19}" type="slidenum">
              <a:rPr lang="en-US" smtClean="0">
                <a:cs typeface="Arial" charset="0"/>
              </a:rPr>
              <a:pPr/>
              <a:t>9</a:t>
            </a:fld>
            <a:endParaRPr lang="en-US" smtClean="0">
              <a:cs typeface="Arial"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a:lstStyle/>
          <a:p>
            <a:fld id="{C3BC7945-FBA4-45C8-A1E0-CFAB94DAB618}" type="slidenum">
              <a:rPr lang="en-US" smtClean="0">
                <a:cs typeface="Arial" charset="0"/>
              </a:rPr>
              <a:pPr/>
              <a:t>11</a:t>
            </a:fld>
            <a:endParaRPr lang="en-US" smtClean="0">
              <a:cs typeface="Arial" charset="0"/>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a:lstStyle/>
          <a:p>
            <a:pPr eaLnBrk="1" hangingPunct="1"/>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a:lstStyle/>
          <a:p>
            <a:fld id="{E373218D-8B97-4374-84F6-6BB8CDAA8AE5}" type="slidenum">
              <a:rPr lang="en-US" smtClean="0">
                <a:cs typeface="Arial" charset="0"/>
              </a:rPr>
              <a:pPr/>
              <a:t>13</a:t>
            </a:fld>
            <a:endParaRPr lang="en-US" smtClean="0">
              <a:cs typeface="Arial"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a:lstStyle/>
          <a:p>
            <a:pPr eaLnBrk="1" hangingPunct="1"/>
            <a:endParaRPr 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a:lstStyle/>
          <a:p>
            <a:fld id="{F2BD9743-BF77-44E4-8A5E-4BC9957B4271}" type="slidenum">
              <a:rPr lang="en-US" smtClean="0">
                <a:cs typeface="Arial" charset="0"/>
              </a:rPr>
              <a:pPr/>
              <a:t>18</a:t>
            </a:fld>
            <a:endParaRPr lang="en-US" smtClean="0">
              <a:cs typeface="Arial"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a:lstStyle/>
          <a:p>
            <a:fld id="{2C465CEE-C5C7-4ABF-B7FF-B83D85D25172}" type="slidenum">
              <a:rPr lang="en-US" smtClean="0">
                <a:cs typeface="Arial" charset="0"/>
              </a:rPr>
              <a:pPr/>
              <a:t>19</a:t>
            </a:fld>
            <a:endParaRPr lang="en-US" smtClean="0">
              <a:cs typeface="Arial" charset="0"/>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a:lstStyle/>
          <a:p>
            <a:fld id="{EAC01C05-8DEE-4CA3-8A1B-53D04EF32B17}" type="slidenum">
              <a:rPr lang="en-US" smtClean="0">
                <a:cs typeface="Arial" charset="0"/>
              </a:rPr>
              <a:pPr/>
              <a:t>20</a:t>
            </a:fld>
            <a:endParaRPr lang="en-US" smtClean="0">
              <a:cs typeface="Arial"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100A8DC-C3ED-42AE-9CC4-21FBB1FD70BD}" type="datetimeFigureOut">
              <a:rPr lang="en-GB"/>
              <a:pPr>
                <a:defRPr/>
              </a:pPr>
              <a:t>17/10/2013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CEAAB9-DA50-4AF3-9FBF-BCC016B56AA8}" type="slidenum">
              <a:rPr lang="en-GB"/>
              <a:pPr>
                <a:defRPr/>
              </a:pPr>
              <a:t>‹#›</a:t>
            </a:fld>
            <a:endParaRPr lang="en-GB"/>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32DC2DB-1506-4674-91B8-E1CA348F0D47}" type="datetimeFigureOut">
              <a:rPr lang="en-GB"/>
              <a:pPr>
                <a:defRPr/>
              </a:pPr>
              <a:t>17/10/2013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71FA217-94EE-4CCA-ADC7-E88A43193A5D}" type="slidenum">
              <a:rPr lang="en-GB"/>
              <a:pPr>
                <a:defRPr/>
              </a:pPr>
              <a:t>‹#›</a:t>
            </a:fld>
            <a:endParaRPr lang="en-GB"/>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063118D-4FB9-4BDC-87CA-D94DE884D097}" type="datetimeFigureOut">
              <a:rPr lang="en-GB"/>
              <a:pPr>
                <a:defRPr/>
              </a:pPr>
              <a:t>17/10/2013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530467C-6B54-4179-9AA1-D36194338AB8}" type="slidenum">
              <a:rPr lang="en-GB"/>
              <a:pPr>
                <a:defRPr/>
              </a:pPr>
              <a:t>‹#›</a:t>
            </a:fld>
            <a:endParaRPr lang="en-GB"/>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066800" y="1981200"/>
            <a:ext cx="7543800" cy="4114800"/>
          </a:xfrm>
        </p:spPr>
        <p:txBody>
          <a:bodyPr/>
          <a:lstStyle/>
          <a:p>
            <a:pPr lvl="0"/>
            <a:endParaRPr lang="en-GB" noProof="0" smtClean="0"/>
          </a:p>
        </p:txBody>
      </p:sp>
      <p:sp>
        <p:nvSpPr>
          <p:cNvPr id="4" name="Rectangle 17"/>
          <p:cNvSpPr>
            <a:spLocks noGrp="1" noChangeArrowheads="1"/>
          </p:cNvSpPr>
          <p:nvPr>
            <p:ph type="dt" sz="half" idx="10"/>
          </p:nvPr>
        </p:nvSpPr>
        <p:spPr/>
        <p:txBody>
          <a:bodyPr/>
          <a:lstStyle>
            <a:lvl1pPr>
              <a:defRPr/>
            </a:lvl1pPr>
          </a:lstStyle>
          <a:p>
            <a:pPr>
              <a:defRPr/>
            </a:pPr>
            <a:endParaRPr lang="en-GB"/>
          </a:p>
        </p:txBody>
      </p:sp>
      <p:sp>
        <p:nvSpPr>
          <p:cNvPr id="5" name="Rectangle 18"/>
          <p:cNvSpPr>
            <a:spLocks noGrp="1" noChangeArrowheads="1"/>
          </p:cNvSpPr>
          <p:nvPr>
            <p:ph type="ftr" sz="quarter" idx="11"/>
          </p:nvPr>
        </p:nvSpPr>
        <p:spPr/>
        <p:txBody>
          <a:bodyPr/>
          <a:lstStyle>
            <a:lvl1pPr>
              <a:defRPr/>
            </a:lvl1pPr>
          </a:lstStyle>
          <a:p>
            <a:pPr>
              <a:defRPr/>
            </a:pPr>
            <a:endParaRPr lang="en-GB"/>
          </a:p>
        </p:txBody>
      </p:sp>
      <p:sp>
        <p:nvSpPr>
          <p:cNvPr id="6" name="Rectangle 19"/>
          <p:cNvSpPr>
            <a:spLocks noGrp="1" noChangeArrowheads="1"/>
          </p:cNvSpPr>
          <p:nvPr>
            <p:ph type="sldNum" sz="quarter" idx="12"/>
          </p:nvPr>
        </p:nvSpPr>
        <p:spPr/>
        <p:txBody>
          <a:bodyPr/>
          <a:lstStyle>
            <a:lvl1pPr>
              <a:defRPr/>
            </a:lvl1pPr>
          </a:lstStyle>
          <a:p>
            <a:pPr>
              <a:defRPr/>
            </a:pPr>
            <a:fld id="{5F9668E7-DDA0-4854-ADA7-2CED67153120}" type="slidenum">
              <a:rPr lang="en-GB"/>
              <a:pPr>
                <a:defRPr/>
              </a:pPr>
              <a:t>‹#›</a:t>
            </a:fld>
            <a:endParaRPr lang="en-GB"/>
          </a:p>
        </p:txBody>
      </p:sp>
    </p:spTree>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bwMode="auto">
          <a:xfrm>
            <a:off x="0" y="44450"/>
            <a:ext cx="46038" cy="776288"/>
          </a:xfrm>
          <a:prstGeom prst="rect">
            <a:avLst/>
          </a:prstGeom>
          <a:solidFill>
            <a:srgbClr val="511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5" name="Rectangle 4"/>
          <p:cNvSpPr/>
          <p:nvPr/>
        </p:nvSpPr>
        <p:spPr bwMode="auto">
          <a:xfrm>
            <a:off x="0" y="-68263"/>
            <a:ext cx="9144000" cy="649288"/>
          </a:xfrm>
          <a:prstGeom prst="rect">
            <a:avLst/>
          </a:prstGeom>
          <a:gradFill flip="none" rotWithShape="1">
            <a:gsLst>
              <a:gs pos="0">
                <a:srgbClr val="8488C4"/>
              </a:gs>
              <a:gs pos="53000">
                <a:srgbClr val="D4DEFF"/>
              </a:gs>
              <a:gs pos="83000">
                <a:srgbClr val="D4DEFF"/>
              </a:gs>
              <a:gs pos="100000">
                <a:srgbClr val="96AB9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4" descr="C:\Documents and Settings\dwm\Local Settings\Temporary Internet Files\Content.IE5\N8NDVJKW\MC910215904[1].jpg"/>
          <p:cNvPicPr>
            <a:picLocks noChangeAspect="1" noChangeArrowheads="1"/>
          </p:cNvPicPr>
          <p:nvPr/>
        </p:nvPicPr>
        <p:blipFill>
          <a:blip r:embed="rId2" cstate="print"/>
          <a:srcRect l="10172" t="8001" r="-1453" b="71074"/>
          <a:stretch>
            <a:fillRect/>
          </a:stretch>
        </p:blipFill>
        <p:spPr bwMode="auto">
          <a:xfrm rot="10800000">
            <a:off x="-133922" y="-56919"/>
            <a:ext cx="9277921" cy="1139327"/>
          </a:xfrm>
          <a:prstGeom prst="wave">
            <a:avLst>
              <a:gd name="adj1" fmla="val 12500"/>
              <a:gd name="adj2" fmla="val -14"/>
            </a:avLst>
          </a:prstGeom>
          <a:noFill/>
        </p:spPr>
      </p:pic>
      <p:sp>
        <p:nvSpPr>
          <p:cNvPr id="7" name="TextBox 6"/>
          <p:cNvSpPr txBox="1">
            <a:spLocks noChangeArrowheads="1"/>
          </p:cNvSpPr>
          <p:nvPr/>
        </p:nvSpPr>
        <p:spPr bwMode="auto">
          <a:xfrm>
            <a:off x="1836738" y="130175"/>
            <a:ext cx="7704137" cy="4000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2000" b="1">
                <a:solidFill>
                  <a:schemeClr val="bg1"/>
                </a:solidFill>
                <a:latin typeface="Calibri" pitchFamily="34" charset="0"/>
                <a:cs typeface="+mn-cs"/>
              </a:rPr>
              <a:t>The Coordinating European Council</a:t>
            </a:r>
            <a:endParaRPr lang="en-GB" sz="1100" b="1">
              <a:solidFill>
                <a:schemeClr val="bg1"/>
              </a:solidFill>
              <a:latin typeface="Calibri" pitchFamily="34" charset="0"/>
              <a:cs typeface="+mn-cs"/>
            </a:endParaRPr>
          </a:p>
        </p:txBody>
      </p:sp>
      <p:sp>
        <p:nvSpPr>
          <p:cNvPr id="8" name="TextBox 7"/>
          <p:cNvSpPr txBox="1"/>
          <p:nvPr/>
        </p:nvSpPr>
        <p:spPr bwMode="auto">
          <a:xfrm>
            <a:off x="1849381" y="430890"/>
            <a:ext cx="6035351" cy="307734"/>
          </a:xfrm>
          <a:prstGeom prst="rect">
            <a:avLst/>
          </a:prstGeom>
          <a:noFill/>
        </p:spPr>
        <p:txBody>
          <a:bodyPr wrap="none">
            <a:spAutoFit/>
          </a:bodyPr>
          <a:lstStyle/>
          <a:p>
            <a:pPr fontAlgn="auto">
              <a:spcBef>
                <a:spcPts val="0"/>
              </a:spcBef>
              <a:spcAft>
                <a:spcPts val="0"/>
              </a:spcAft>
              <a:defRPr/>
            </a:pPr>
            <a:r>
              <a:rPr lang="en-GB" sz="1400" b="1" dirty="0">
                <a:solidFill>
                  <a:schemeClr val="bg1"/>
                </a:solidFill>
                <a:effectLst>
                  <a:reflection blurRad="6350" stA="55000" endA="300" endPos="45500" dir="5400000" sy="-100000" algn="bl" rotWithShape="0"/>
                </a:effectLst>
                <a:latin typeface="+mn-lt"/>
                <a:cs typeface="+mn-cs"/>
              </a:rPr>
              <a:t>for the Development of Performance Tests for Fuel, Lubricants and other Fluids</a:t>
            </a:r>
            <a:endParaRPr lang="en-GB" sz="1400" b="1" dirty="0">
              <a:effectLst>
                <a:reflection blurRad="6350" stA="55000" endA="300" endPos="45500" dir="5400000" sy="-100000" algn="bl" rotWithShape="0"/>
              </a:effectLst>
              <a:latin typeface="+mn-lt"/>
              <a:cs typeface="+mn-cs"/>
            </a:endParaRPr>
          </a:p>
        </p:txBody>
      </p:sp>
      <p:sp>
        <p:nvSpPr>
          <p:cNvPr id="9" name="TextBox 8"/>
          <p:cNvSpPr txBox="1"/>
          <p:nvPr userDrawn="1"/>
        </p:nvSpPr>
        <p:spPr bwMode="auto">
          <a:xfrm>
            <a:off x="252069" y="-171450"/>
            <a:ext cx="2016175" cy="1061991"/>
          </a:xfrm>
          <a:prstGeom prst="rect">
            <a:avLst/>
          </a:prstGeom>
          <a:noFill/>
        </p:spPr>
        <p:txBody>
          <a:bodyPr>
            <a:spAutoFit/>
            <a:scene3d>
              <a:camera prst="perspectiveBelow"/>
              <a:lightRig rig="threePt" dir="t"/>
            </a:scene3d>
          </a:bodyPr>
          <a:lstStyle/>
          <a:p>
            <a:pPr fontAlgn="auto">
              <a:spcBef>
                <a:spcPts val="0"/>
              </a:spcBef>
              <a:spcAft>
                <a:spcPts val="0"/>
              </a:spcAft>
              <a:defRPr/>
            </a:pPr>
            <a:r>
              <a:rPr lang="en-GB" sz="6000" dirty="0">
                <a:solidFill>
                  <a:schemeClr val="bg1"/>
                </a:solidFill>
                <a:effectLst>
                  <a:reflection blurRad="6350" stA="55000" endA="300" endPos="45500" dir="5400000" sy="-100000" algn="bl" rotWithShape="0"/>
                </a:effectLst>
                <a:latin typeface="Tw Cen MT" pitchFamily="34" charset="0"/>
                <a:cs typeface="+mn-cs"/>
              </a:rPr>
              <a:t>CCC</a:t>
            </a:r>
          </a:p>
        </p:txBody>
      </p:sp>
      <p:sp>
        <p:nvSpPr>
          <p:cNvPr id="10" name="Rectangle 9"/>
          <p:cNvSpPr/>
          <p:nvPr userDrawn="1"/>
        </p:nvSpPr>
        <p:spPr bwMode="auto">
          <a:xfrm>
            <a:off x="900113" y="333375"/>
            <a:ext cx="287337" cy="6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sp>
        <p:nvSpPr>
          <p:cNvPr id="2" name="Title 1"/>
          <p:cNvSpPr>
            <a:spLocks noGrp="1"/>
          </p:cNvSpPr>
          <p:nvPr>
            <p:ph type="title"/>
          </p:nvPr>
        </p:nvSpPr>
        <p:spPr>
          <a:xfrm>
            <a:off x="395536" y="1124744"/>
            <a:ext cx="8229600" cy="720080"/>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95536" y="2420888"/>
            <a:ext cx="8229600" cy="38058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Date Placeholder 3"/>
          <p:cNvSpPr>
            <a:spLocks noGrp="1"/>
          </p:cNvSpPr>
          <p:nvPr userDrawn="1">
            <p:ph type="dt" sz="half" idx="10"/>
          </p:nvPr>
        </p:nvSpPr>
        <p:spPr/>
        <p:txBody>
          <a:bodyPr/>
          <a:lstStyle>
            <a:lvl1pPr>
              <a:defRPr/>
            </a:lvl1pPr>
          </a:lstStyle>
          <a:p>
            <a:pPr>
              <a:defRPr/>
            </a:pPr>
            <a:fld id="{86506A85-5C87-4AEC-AC79-338A8D0267E3}" type="datetimeFigureOut">
              <a:rPr lang="en-GB"/>
              <a:pPr>
                <a:defRPr/>
              </a:pPr>
              <a:t>17/10/2013</a:t>
            </a:fld>
            <a:endParaRPr lang="en-GB"/>
          </a:p>
        </p:txBody>
      </p:sp>
      <p:sp>
        <p:nvSpPr>
          <p:cNvPr id="12" name="Footer Placeholder 4"/>
          <p:cNvSpPr>
            <a:spLocks noGrp="1"/>
          </p:cNvSpPr>
          <p:nvPr userDrawn="1">
            <p:ph type="ftr" sz="quarter" idx="11"/>
          </p:nvPr>
        </p:nvSpPr>
        <p:spPr/>
        <p:txBody>
          <a:bodyPr/>
          <a:lstStyle>
            <a:lvl1pPr>
              <a:defRPr/>
            </a:lvl1pPr>
          </a:lstStyle>
          <a:p>
            <a:pPr>
              <a:defRPr/>
            </a:pPr>
            <a:endParaRPr lang="en-GB"/>
          </a:p>
        </p:txBody>
      </p:sp>
      <p:sp>
        <p:nvSpPr>
          <p:cNvPr id="13" name="Slide Number Placeholder 5"/>
          <p:cNvSpPr>
            <a:spLocks noGrp="1"/>
          </p:cNvSpPr>
          <p:nvPr userDrawn="1">
            <p:ph type="sldNum" sz="quarter" idx="12"/>
          </p:nvPr>
        </p:nvSpPr>
        <p:spPr/>
        <p:txBody>
          <a:bodyPr/>
          <a:lstStyle>
            <a:lvl1pPr>
              <a:defRPr/>
            </a:lvl1pPr>
          </a:lstStyle>
          <a:p>
            <a:pPr>
              <a:defRPr/>
            </a:pPr>
            <a:fld id="{2F8F7A39-AD0A-4AB3-9644-27366367027C}" type="slidenum">
              <a:rPr lang="en-GB"/>
              <a:pPr>
                <a:defRPr/>
              </a:pPr>
              <a:t>‹#›</a:t>
            </a:fld>
            <a:endParaRPr lang="en-GB"/>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A657EA-FC3F-402D-9DEF-5E2090021429}" type="datetimeFigureOut">
              <a:rPr lang="en-GB"/>
              <a:pPr>
                <a:defRPr/>
              </a:pPr>
              <a:t>17/10/2013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AA2623F-EE6B-426F-9AD4-D8E50AE29AF9}" type="slidenum">
              <a:rPr lang="en-GB"/>
              <a:pPr>
                <a:defRPr/>
              </a:pPr>
              <a:t>‹#›</a:t>
            </a:fld>
            <a:endParaRPr lang="en-GB"/>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3ECB9CA-51CC-4DA4-8CD0-10E142E8044D}" type="datetimeFigureOut">
              <a:rPr lang="en-GB"/>
              <a:pPr>
                <a:defRPr/>
              </a:pPr>
              <a:t>17/10/2013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6D88D76-6370-4241-BB79-C042105D915E}" type="slidenum">
              <a:rPr lang="en-GB"/>
              <a:pPr>
                <a:defRPr/>
              </a:pPr>
              <a:t>‹#›</a:t>
            </a:fld>
            <a:endParaRPr lang="en-GB"/>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0DF3B91-99A5-47EE-BEBF-F07636929747}" type="datetimeFigureOut">
              <a:rPr lang="en-GB"/>
              <a:pPr>
                <a:defRPr/>
              </a:pPr>
              <a:t>17/10/2013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AE1D493-9D37-41D2-960D-55AA7DB35114}" type="slidenum">
              <a:rPr lang="en-GB"/>
              <a:pPr>
                <a:defRPr/>
              </a:pPr>
              <a:t>‹#›</a:t>
            </a:fld>
            <a:endParaRPr lang="en-GB"/>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CF21F57-8ACF-4722-A4BD-C42CFDCC766E}" type="datetimeFigureOut">
              <a:rPr lang="en-GB"/>
              <a:pPr>
                <a:defRPr/>
              </a:pPr>
              <a:t>17/10/2013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ABAD0C0-4596-49DC-9F32-C545796A1291}" type="slidenum">
              <a:rPr lang="en-GB"/>
              <a:pPr>
                <a:defRPr/>
              </a:pPr>
              <a:t>‹#›</a:t>
            </a:fld>
            <a:endParaRPr lang="en-GB"/>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46734A-10DB-4409-9936-E69B2DDED4EF}" type="datetimeFigureOut">
              <a:rPr lang="en-GB"/>
              <a:pPr>
                <a:defRPr/>
              </a:pPr>
              <a:t>17/10/2013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A395DD4-C06E-4168-8B28-ED08FDA47DC6}" type="slidenum">
              <a:rPr lang="en-GB"/>
              <a:pPr>
                <a:defRPr/>
              </a:pPr>
              <a:t>‹#›</a:t>
            </a:fld>
            <a:endParaRPr lang="en-GB"/>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634EA5-2266-42FD-8ABF-2199D892C172}" type="datetimeFigureOut">
              <a:rPr lang="en-GB"/>
              <a:pPr>
                <a:defRPr/>
              </a:pPr>
              <a:t>17/10/2013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BFF4AE7-7164-4857-B662-D549AA16EF54}" type="slidenum">
              <a:rPr lang="en-GB"/>
              <a:pPr>
                <a:defRPr/>
              </a:pPr>
              <a:t>‹#›</a:t>
            </a:fld>
            <a:endParaRPr lang="en-GB"/>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82C836-6717-4AD4-832A-6B10D4B4947C}" type="datetimeFigureOut">
              <a:rPr lang="en-GB"/>
              <a:pPr>
                <a:defRPr/>
              </a:pPr>
              <a:t>17/10/2013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46883F5-B995-44CE-AB06-1A301330AD36}" type="slidenum">
              <a:rPr lang="en-GB"/>
              <a:pPr>
                <a:defRPr/>
              </a:pPr>
              <a:t>‹#›</a:t>
            </a:fld>
            <a:endParaRPr lang="en-GB"/>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alpha val="0"/>
              </a:srgbClr>
            </a:gs>
            <a:gs pos="39999">
              <a:srgbClr val="85C2FF"/>
            </a:gs>
            <a:gs pos="70000">
              <a:srgbClr val="C4D6EB"/>
            </a:gs>
            <a:gs pos="100000">
              <a:srgbClr val="FFEBFA"/>
            </a:gs>
          </a:gsLst>
          <a:lin ang="21594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mn-cs"/>
              </a:defRPr>
            </a:lvl1pPr>
          </a:lstStyle>
          <a:p>
            <a:pPr>
              <a:defRPr/>
            </a:pPr>
            <a:fld id="{F5ED996B-C9D5-454B-BC02-3A6368DF5E8C}" type="datetimeFigureOut">
              <a:rPr lang="en-GB"/>
              <a:pPr>
                <a:defRPr/>
              </a:pPr>
              <a:t>17/10/2013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mn-cs"/>
              </a:defRPr>
            </a:lvl1pPr>
          </a:lstStyle>
          <a:p>
            <a:pPr>
              <a:defRPr/>
            </a:pPr>
            <a:fld id="{104C51BC-4CF5-4142-9E70-453477D6AF1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Lst>
  <p:transition>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ec-tms.net/"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tc-erc.or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ectests.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323850" y="836613"/>
            <a:ext cx="8229600" cy="719137"/>
          </a:xfrm>
        </p:spPr>
        <p:txBody>
          <a:bodyPr/>
          <a:lstStyle/>
          <a:p>
            <a:pPr eaLnBrk="1" hangingPunct="1"/>
            <a:r>
              <a:rPr lang="en-GB" sz="2800" smtClean="0">
                <a:latin typeface="Arial" charset="0"/>
                <a:cs typeface="Arial" charset="0"/>
              </a:rPr>
              <a:t/>
            </a:r>
            <a:br>
              <a:rPr lang="en-GB" sz="2800" smtClean="0">
                <a:latin typeface="Arial" charset="0"/>
                <a:cs typeface="Arial" charset="0"/>
              </a:rPr>
            </a:br>
            <a:r>
              <a:rPr lang="en-GB" sz="2800" smtClean="0">
                <a:latin typeface="Arial" charset="0"/>
                <a:cs typeface="Arial" charset="0"/>
              </a:rPr>
              <a:t/>
            </a:r>
            <a:br>
              <a:rPr lang="en-GB" sz="2800" smtClean="0">
                <a:latin typeface="Arial" charset="0"/>
                <a:cs typeface="Arial" charset="0"/>
              </a:rPr>
            </a:br>
            <a:r>
              <a:rPr lang="en-GB" sz="2800" smtClean="0">
                <a:latin typeface="Arial" charset="0"/>
                <a:cs typeface="Arial" charset="0"/>
              </a:rPr>
              <a:t/>
            </a:r>
            <a:br>
              <a:rPr lang="en-GB" sz="2800" smtClean="0">
                <a:latin typeface="Arial" charset="0"/>
                <a:cs typeface="Arial" charset="0"/>
              </a:rPr>
            </a:br>
            <a:r>
              <a:rPr lang="en-GB" sz="2800" smtClean="0">
                <a:latin typeface="Arial" charset="0"/>
                <a:cs typeface="Arial" charset="0"/>
              </a:rPr>
              <a:t/>
            </a:r>
            <a:br>
              <a:rPr lang="en-GB" sz="2800" smtClean="0">
                <a:latin typeface="Arial" charset="0"/>
                <a:cs typeface="Arial" charset="0"/>
              </a:rPr>
            </a:br>
            <a:r>
              <a:rPr lang="en-GB" sz="2800" smtClean="0">
                <a:latin typeface="Arial" charset="0"/>
                <a:cs typeface="Arial" charset="0"/>
              </a:rPr>
              <a:t/>
            </a:r>
            <a:br>
              <a:rPr lang="en-GB" sz="2800" smtClean="0">
                <a:latin typeface="Arial" charset="0"/>
                <a:cs typeface="Arial" charset="0"/>
              </a:rPr>
            </a:br>
            <a:r>
              <a:rPr lang="en-GB" sz="3200" b="1" smtClean="0">
                <a:solidFill>
                  <a:srgbClr val="050897"/>
                </a:solidFill>
                <a:latin typeface="Arial" charset="0"/>
                <a:cs typeface="Arial" charset="0"/>
              </a:rPr>
              <a:t>CEC 2013 </a:t>
            </a:r>
            <a:r>
              <a:rPr lang="en-GB" sz="2800" b="1" smtClean="0">
                <a:solidFill>
                  <a:srgbClr val="050897"/>
                </a:solidFill>
                <a:latin typeface="Arial" charset="0"/>
                <a:cs typeface="Arial" charset="0"/>
              </a:rPr>
              <a:t>- </a:t>
            </a:r>
            <a:r>
              <a:rPr lang="en-US" sz="2800" b="1" smtClean="0">
                <a:solidFill>
                  <a:srgbClr val="050897"/>
                </a:solidFill>
                <a:latin typeface="Arial" charset="0"/>
                <a:cs typeface="Arial" charset="0"/>
              </a:rPr>
              <a:t>Role of CEC in Developing Tests for the European Automotive Industry</a:t>
            </a:r>
            <a:br>
              <a:rPr lang="en-US" sz="2800" b="1" smtClean="0">
                <a:solidFill>
                  <a:srgbClr val="050897"/>
                </a:solidFill>
                <a:latin typeface="Arial" charset="0"/>
                <a:cs typeface="Arial" charset="0"/>
              </a:rPr>
            </a:br>
            <a:r>
              <a:rPr lang="en-GB" sz="2000" smtClean="0">
                <a:latin typeface="Arial" charset="0"/>
                <a:cs typeface="Arial" charset="0"/>
              </a:rPr>
              <a:t/>
            </a:r>
            <a:br>
              <a:rPr lang="en-GB" sz="2000" smtClean="0">
                <a:latin typeface="Arial" charset="0"/>
                <a:cs typeface="Arial" charset="0"/>
              </a:rPr>
            </a:br>
            <a:r>
              <a:rPr lang="en-GB" sz="2000" smtClean="0">
                <a:latin typeface="Arial" charset="0"/>
                <a:cs typeface="Arial" charset="0"/>
              </a:rPr>
              <a:t>           </a:t>
            </a:r>
            <a:r>
              <a:rPr lang="en-GB" sz="2000" smtClean="0"/>
              <a:t/>
            </a:r>
            <a:br>
              <a:rPr lang="en-GB" sz="2000" smtClean="0"/>
            </a:br>
            <a:endParaRPr lang="en-GB" sz="2000" smtClean="0"/>
          </a:p>
        </p:txBody>
      </p:sp>
      <p:pic>
        <p:nvPicPr>
          <p:cNvPr id="16386" name="Picture 14" descr="http://media.lubrizol.com/FotoWeb/FWbin/preview.dll/11065D-170.jpg?D=3F2DFC0968CD4D8836BC7EE62EF0D66EA3600DFE99D54E797207E937F1159C236971BCCE9EC4524019BF22A1851F085D0EF747FE38FAF6159199A20E532433F85E2698581001334F713827398A1DAD44AB054F5598CB2841D8BC15C9AF01679E2CA584079A159BB9AC1BBA8A42D27C00AB9B22A83385DA796110D6F465E3184F"/>
          <p:cNvPicPr>
            <a:picLocks noChangeAspect="1" noChangeArrowheads="1"/>
          </p:cNvPicPr>
          <p:nvPr/>
        </p:nvPicPr>
        <p:blipFill>
          <a:blip r:embed="rId3"/>
          <a:srcRect/>
          <a:stretch>
            <a:fillRect/>
          </a:stretch>
        </p:blipFill>
        <p:spPr bwMode="auto">
          <a:xfrm>
            <a:off x="5651500" y="2852738"/>
            <a:ext cx="2174875" cy="1441450"/>
          </a:xfrm>
          <a:prstGeom prst="rect">
            <a:avLst/>
          </a:prstGeom>
          <a:noFill/>
          <a:ln w="9525">
            <a:noFill/>
            <a:miter lim="800000"/>
            <a:headEnd/>
            <a:tailEnd/>
          </a:ln>
        </p:spPr>
      </p:pic>
      <p:pic>
        <p:nvPicPr>
          <p:cNvPr id="16387" name="Picture 6" descr="http://media.lubrizol.com/FotoWeb/FWbin/preview.dll/94-103-876-04.jpg?D=3F2DFC0968CD4D88E894FB7A35EF8D3AA3600DFE99D54E797207E937F1159C236971BCCE9EC4524019BF22A1851F085D0EF747FE38FAF6159199A20E532433F85E2698581001334F713827398A1DAD44180829C13D39A35929B0006A0765558794389024D3C848C47F20A3F015BF23596E9C2F6F06F2DA175A3DB3AB2D0719E1C7C4F5B1B739EFB0"/>
          <p:cNvPicPr>
            <a:picLocks noChangeAspect="1" noChangeArrowheads="1"/>
          </p:cNvPicPr>
          <p:nvPr/>
        </p:nvPicPr>
        <p:blipFill>
          <a:blip r:embed="rId4"/>
          <a:srcRect/>
          <a:stretch>
            <a:fillRect/>
          </a:stretch>
        </p:blipFill>
        <p:spPr bwMode="auto">
          <a:xfrm>
            <a:off x="7794625" y="2852738"/>
            <a:ext cx="1349375" cy="1439862"/>
          </a:xfrm>
          <a:prstGeom prst="rect">
            <a:avLst/>
          </a:prstGeom>
          <a:noFill/>
          <a:ln w="9525">
            <a:noFill/>
            <a:miter lim="800000"/>
            <a:headEnd/>
            <a:tailEnd/>
          </a:ln>
        </p:spPr>
      </p:pic>
      <p:pic>
        <p:nvPicPr>
          <p:cNvPr id="16388" name="Picture 17" descr="Corp_PPT_Title_Images2"/>
          <p:cNvPicPr>
            <a:picLocks noChangeAspect="1" noChangeArrowheads="1"/>
          </p:cNvPicPr>
          <p:nvPr/>
        </p:nvPicPr>
        <p:blipFill>
          <a:blip r:embed="rId5"/>
          <a:srcRect/>
          <a:stretch>
            <a:fillRect/>
          </a:stretch>
        </p:blipFill>
        <p:spPr bwMode="auto">
          <a:xfrm>
            <a:off x="0" y="2852738"/>
            <a:ext cx="1470025" cy="1439862"/>
          </a:xfrm>
          <a:prstGeom prst="rect">
            <a:avLst/>
          </a:prstGeom>
          <a:noFill/>
          <a:ln w="9525">
            <a:noFill/>
            <a:miter lim="800000"/>
            <a:headEnd/>
            <a:tailEnd/>
          </a:ln>
        </p:spPr>
      </p:pic>
      <p:pic>
        <p:nvPicPr>
          <p:cNvPr id="16389" name="Picture 16" descr="3"/>
          <p:cNvPicPr>
            <a:picLocks noChangeArrowheads="1"/>
          </p:cNvPicPr>
          <p:nvPr/>
        </p:nvPicPr>
        <p:blipFill>
          <a:blip r:embed="rId6"/>
          <a:srcRect/>
          <a:stretch>
            <a:fillRect/>
          </a:stretch>
        </p:blipFill>
        <p:spPr bwMode="auto">
          <a:xfrm>
            <a:off x="1462088" y="2852738"/>
            <a:ext cx="1939925" cy="1439862"/>
          </a:xfrm>
          <a:prstGeom prst="rect">
            <a:avLst/>
          </a:prstGeom>
          <a:noFill/>
          <a:ln w="9525">
            <a:noFill/>
            <a:miter lim="800000"/>
            <a:headEnd/>
            <a:tailEnd/>
          </a:ln>
        </p:spPr>
      </p:pic>
      <p:pic>
        <p:nvPicPr>
          <p:cNvPr id="16390" name="Picture 10" descr="http://media.lubrizol.com/FotoWeb/FWbin/preview.dll/GEN-070729-207.jpg?D=A977A8D178D5FCC3AB05661247282277A3600DFE99D54E797207E937F1159C236971BCCE9EC4524019BF22A1851F085D0EF747FE38FAF6159199A20E532433F85E2698581001334F713827398A1DAD44656A3DFEB84917C8BA38A436D4E3BCF360415E62574B1F7694389024D3C848C47F20A3F015BF23596E9C2F6F06F2DA175A3DB3AB2D0719E1C7C4F5B1B739EFB0"/>
          <p:cNvPicPr>
            <a:picLocks noChangeAspect="1" noChangeArrowheads="1"/>
          </p:cNvPicPr>
          <p:nvPr/>
        </p:nvPicPr>
        <p:blipFill>
          <a:blip r:embed="rId7"/>
          <a:srcRect l="37935" b="30656"/>
          <a:stretch>
            <a:fillRect/>
          </a:stretch>
        </p:blipFill>
        <p:spPr bwMode="auto">
          <a:xfrm>
            <a:off x="3059113" y="2852738"/>
            <a:ext cx="1441450" cy="1439862"/>
          </a:xfrm>
          <a:prstGeom prst="rect">
            <a:avLst/>
          </a:prstGeom>
          <a:noFill/>
          <a:ln w="9525">
            <a:noFill/>
            <a:miter lim="800000"/>
            <a:headEnd/>
            <a:tailEnd/>
          </a:ln>
        </p:spPr>
      </p:pic>
      <p:pic>
        <p:nvPicPr>
          <p:cNvPr id="12" name="Picture 20" descr="http://media.lubrizol.com/FotoWeb/FWbin/preview.dll/11969-04.jpg?D=5F1479241D0524AD21E1F8E92B98D74AA3600DFE99D54E797207E937F1159C236971BCCE9EC4524019BF22A1851F085D0EF747FE38FAF6159199A20E532433F85E2698581001334F713827398A1DAD44FA49B0F33999C95E4948E7BB518C083600E4184FB15910BEDB25FF43194F1344684B5A1E218B2B49DFC9135874D26924"/>
          <p:cNvPicPr>
            <a:picLocks noChangeAspect="1" noChangeArrowheads="1"/>
          </p:cNvPicPr>
          <p:nvPr/>
        </p:nvPicPr>
        <p:blipFill>
          <a:blip r:embed="rId8" cstate="print"/>
          <a:srcRect/>
          <a:stretch>
            <a:fillRect/>
          </a:stretch>
        </p:blipFill>
        <p:spPr bwMode="auto">
          <a:xfrm>
            <a:off x="4499992" y="2852936"/>
            <a:ext cx="1512168" cy="1444032"/>
          </a:xfrm>
          <a:prstGeom prst="rect">
            <a:avLst/>
          </a:prstGeom>
          <a:noFill/>
          <a:ln w="63500" cmpd="thickThin">
            <a:noFill/>
            <a:miter lim="800000"/>
            <a:headEnd/>
            <a:tailEnd/>
          </a:ln>
          <a:scene3d>
            <a:camera prst="orthographicFront"/>
            <a:lightRig rig="threePt" dir="t"/>
          </a:scene3d>
          <a:sp3d prstMaterial="metal">
            <a:bevelT w="57150"/>
            <a:bevelB w="50800" h="50800"/>
          </a:sp3d>
        </p:spPr>
      </p:pic>
      <p:sp>
        <p:nvSpPr>
          <p:cNvPr id="15" name="Rectangle 14"/>
          <p:cNvSpPr/>
          <p:nvPr/>
        </p:nvSpPr>
        <p:spPr>
          <a:xfrm>
            <a:off x="0" y="2852738"/>
            <a:ext cx="9144000" cy="1439862"/>
          </a:xfrm>
          <a:prstGeom prst="rect">
            <a:avLst/>
          </a:prstGeom>
          <a:noFill/>
          <a:ln w="28575" cmpd="sng">
            <a:solidFill>
              <a:srgbClr val="024A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6393" name="Rectangle 10"/>
          <p:cNvSpPr>
            <a:spLocks noChangeArrowheads="1"/>
          </p:cNvSpPr>
          <p:nvPr/>
        </p:nvSpPr>
        <p:spPr bwMode="auto">
          <a:xfrm>
            <a:off x="684213" y="4705350"/>
            <a:ext cx="8208962" cy="400050"/>
          </a:xfrm>
          <a:prstGeom prst="rect">
            <a:avLst/>
          </a:prstGeom>
          <a:noFill/>
          <a:ln w="9525">
            <a:noFill/>
            <a:miter lim="800000"/>
            <a:headEnd/>
            <a:tailEnd/>
          </a:ln>
        </p:spPr>
        <p:txBody>
          <a:bodyPr>
            <a:spAutoFit/>
          </a:bodyPr>
          <a:lstStyle/>
          <a:p>
            <a:endParaRPr lang="en-GB" sz="2000" b="1">
              <a:solidFill>
                <a:srgbClr val="050897"/>
              </a:solidFill>
              <a:latin typeface="Calibri" pitchFamily="34" charset="0"/>
            </a:endParaRPr>
          </a:p>
        </p:txBody>
      </p:sp>
      <p:sp>
        <p:nvSpPr>
          <p:cNvPr id="16394" name="Rectangle 2"/>
          <p:cNvSpPr txBox="1">
            <a:spLocks noChangeArrowheads="1"/>
          </p:cNvSpPr>
          <p:nvPr/>
        </p:nvSpPr>
        <p:spPr bwMode="auto">
          <a:xfrm>
            <a:off x="457200" y="4581525"/>
            <a:ext cx="8229600" cy="1871663"/>
          </a:xfrm>
          <a:prstGeom prst="rect">
            <a:avLst/>
          </a:prstGeom>
          <a:noFill/>
          <a:ln w="9525">
            <a:noFill/>
            <a:miter lim="800000"/>
            <a:headEnd/>
            <a:tailEnd/>
          </a:ln>
        </p:spPr>
        <p:txBody>
          <a:bodyPr anchor="ctr"/>
          <a:lstStyle/>
          <a:p>
            <a:pPr algn="ctr"/>
            <a:r>
              <a:rPr lang="en-GB" sz="2000" b="1"/>
              <a:t>10</a:t>
            </a:r>
            <a:r>
              <a:rPr lang="en-GB" sz="2000" b="1" baseline="30000"/>
              <a:t>th</a:t>
            </a:r>
            <a:r>
              <a:rPr lang="en-GB" sz="2000" b="1"/>
              <a:t> ICIS Middle Eastern Base Oils &amp; Lubricants Conference</a:t>
            </a:r>
          </a:p>
          <a:p>
            <a:pPr algn="ctr"/>
            <a:endParaRPr lang="en-GB" sz="1600" b="1">
              <a:latin typeface="Calibri" pitchFamily="34" charset="0"/>
            </a:endParaRPr>
          </a:p>
          <a:p>
            <a:pPr algn="ctr"/>
            <a:r>
              <a:rPr lang="en-GB"/>
              <a:t>7 October 2013, Dubai</a:t>
            </a:r>
          </a:p>
          <a:p>
            <a:pPr algn="ctr"/>
            <a:r>
              <a:rPr lang="en-GB"/>
              <a:t>Dr Ian Field – Vice-Chairman, CEC Management Board</a:t>
            </a:r>
            <a:endParaRPr lang="en-GB" sz="2400"/>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ctrTitle"/>
          </p:nvPr>
        </p:nvSpPr>
        <p:spPr/>
        <p:txBody>
          <a:bodyPr/>
          <a:lstStyle/>
          <a:p>
            <a:r>
              <a:rPr lang="fr-FR" smtClean="0"/>
              <a:t>Test development process</a:t>
            </a:r>
          </a:p>
        </p:txBody>
      </p:sp>
      <p:sp>
        <p:nvSpPr>
          <p:cNvPr id="29698" name="Sous-titre 2"/>
          <p:cNvSpPr>
            <a:spLocks noGrp="1"/>
          </p:cNvSpPr>
          <p:nvPr>
            <p:ph type="subTitle" idx="1"/>
          </p:nvPr>
        </p:nvSpPr>
        <p:spPr/>
        <p:txBody>
          <a:bodyPr/>
          <a:lstStyle/>
          <a:p>
            <a:endParaRPr lang="fr-FR" smtClean="0">
              <a:solidFill>
                <a:srgbClr val="898989"/>
              </a:solidFill>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1125538"/>
            <a:ext cx="8229600" cy="719137"/>
          </a:xfrm>
        </p:spPr>
        <p:txBody>
          <a:bodyPr>
            <a:normAutofit fontScale="90000"/>
          </a:bodyPr>
          <a:lstStyle/>
          <a:p>
            <a:pPr>
              <a:defRPr/>
            </a:pPr>
            <a:r>
              <a:rPr lang="en-GB" dirty="0" smtClean="0"/>
              <a:t>CEC Test development process – TDG’s</a:t>
            </a:r>
          </a:p>
        </p:txBody>
      </p:sp>
      <p:sp>
        <p:nvSpPr>
          <p:cNvPr id="17411" name="Rectangle 3"/>
          <p:cNvSpPr>
            <a:spLocks noGrp="1" noChangeArrowheads="1"/>
          </p:cNvSpPr>
          <p:nvPr>
            <p:ph idx="1"/>
          </p:nvPr>
        </p:nvSpPr>
        <p:spPr>
          <a:xfrm>
            <a:off x="395288" y="2420938"/>
            <a:ext cx="8229600" cy="3805237"/>
          </a:xfrm>
        </p:spPr>
        <p:txBody>
          <a:bodyPr>
            <a:normAutofit fontScale="55000" lnSpcReduction="20000"/>
          </a:bodyPr>
          <a:lstStyle/>
          <a:p>
            <a:pPr>
              <a:defRPr/>
            </a:pPr>
            <a:r>
              <a:rPr lang="en-GB" dirty="0" smtClean="0"/>
              <a:t>CEC tests are often introduced through the AAA (ACEA, ATIEL, ATC) group</a:t>
            </a:r>
          </a:p>
          <a:p>
            <a:pPr lvl="1">
              <a:defRPr/>
            </a:pPr>
            <a:r>
              <a:rPr lang="en-GB" dirty="0"/>
              <a:t>U</a:t>
            </a:r>
            <a:r>
              <a:rPr lang="en-GB" dirty="0" smtClean="0"/>
              <a:t>sually initiated by an OEM</a:t>
            </a:r>
          </a:p>
          <a:p>
            <a:pPr>
              <a:defRPr/>
            </a:pPr>
            <a:r>
              <a:rPr lang="en-GB" dirty="0" smtClean="0"/>
              <a:t>The CEC Secretariat produces tender document for one lead laboratory to develop the test</a:t>
            </a:r>
          </a:p>
          <a:p>
            <a:pPr lvl="1">
              <a:defRPr/>
            </a:pPr>
            <a:r>
              <a:rPr lang="en-GB" dirty="0" smtClean="0"/>
              <a:t>Tenders are evaluated by a small CEC MB team</a:t>
            </a:r>
          </a:p>
          <a:p>
            <a:pPr>
              <a:defRPr/>
            </a:pPr>
            <a:r>
              <a:rPr lang="en-GB" dirty="0" smtClean="0"/>
              <a:t>The Lead lab is chosen and Sponsors are invited to join the Test development group (TDG) to pay for the test development</a:t>
            </a:r>
          </a:p>
          <a:p>
            <a:pPr>
              <a:defRPr/>
            </a:pPr>
            <a:r>
              <a:rPr lang="en-GB" dirty="0" smtClean="0"/>
              <a:t>Test is then developed with a draft CEC procedure established and repeatability results analysed by the groups Statistical representative (SDG)</a:t>
            </a:r>
          </a:p>
          <a:p>
            <a:pPr>
              <a:defRPr/>
            </a:pPr>
            <a:r>
              <a:rPr lang="en-GB" dirty="0" smtClean="0"/>
              <a:t>Lead laboratory assists other Sponsors to install the test and reproducibility established from RR results from these additional labs</a:t>
            </a:r>
          </a:p>
          <a:p>
            <a:pPr>
              <a:defRPr/>
            </a:pPr>
            <a:r>
              <a:rPr lang="en-GB" dirty="0" smtClean="0"/>
              <a:t>If SDG recommends acceptance CEC MB will approve as a valid CEC test</a:t>
            </a:r>
          </a:p>
          <a:p>
            <a:pPr>
              <a:defRPr/>
            </a:pPr>
            <a:r>
              <a:rPr lang="en-GB" dirty="0" smtClean="0"/>
              <a:t>New Valid CEC Lubricant tests usually go into the next ACEA Oil sequences  </a:t>
            </a:r>
          </a:p>
          <a:p>
            <a:pPr>
              <a:defRPr/>
            </a:pPr>
            <a:endParaRPr lang="en-GB" dirty="0" smtClean="0"/>
          </a:p>
          <a:p>
            <a:pPr>
              <a:defRPr/>
            </a:pPr>
            <a:endParaRPr lang="en-GB" dirty="0" smtClean="0"/>
          </a:p>
          <a:p>
            <a:pPr>
              <a:defRPr/>
            </a:pPr>
            <a:endParaRPr lang="en-GB" dirty="0" smtClean="0"/>
          </a:p>
          <a:p>
            <a:pPr>
              <a:defRPr/>
            </a:pPr>
            <a:endParaRPr lang="en-GB" dirty="0" smtClean="0"/>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ctrTitle"/>
          </p:nvPr>
        </p:nvSpPr>
        <p:spPr/>
        <p:txBody>
          <a:bodyPr/>
          <a:lstStyle/>
          <a:p>
            <a:r>
              <a:rPr lang="en-GB" smtClean="0"/>
              <a:t>Quality Requirements</a:t>
            </a:r>
            <a:br>
              <a:rPr lang="en-GB" smtClean="0"/>
            </a:br>
            <a:r>
              <a:rPr lang="en-GB" smtClean="0"/>
              <a:t>&amp;</a:t>
            </a:r>
            <a:br>
              <a:rPr lang="en-GB" smtClean="0"/>
            </a:br>
            <a:r>
              <a:rPr lang="en-GB" smtClean="0"/>
              <a:t>Support Groups</a:t>
            </a:r>
          </a:p>
        </p:txBody>
      </p:sp>
      <p:sp>
        <p:nvSpPr>
          <p:cNvPr id="32770" name="Sous-titre 2"/>
          <p:cNvSpPr>
            <a:spLocks noGrp="1"/>
          </p:cNvSpPr>
          <p:nvPr>
            <p:ph type="subTitle" idx="1"/>
          </p:nvPr>
        </p:nvSpPr>
        <p:spPr/>
        <p:txBody>
          <a:bodyPr/>
          <a:lstStyle/>
          <a:p>
            <a:endParaRPr lang="en-GB" smtClean="0">
              <a:solidFill>
                <a:srgbClr val="898989"/>
              </a:solidFill>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1125538"/>
            <a:ext cx="8229600" cy="719137"/>
          </a:xfrm>
        </p:spPr>
        <p:txBody>
          <a:bodyPr>
            <a:normAutofit fontScale="90000"/>
          </a:bodyPr>
          <a:lstStyle/>
          <a:p>
            <a:pPr>
              <a:defRPr/>
            </a:pPr>
            <a:r>
              <a:rPr lang="en-GB" dirty="0" smtClean="0"/>
              <a:t>Test Laboratory Quality Requirements</a:t>
            </a:r>
          </a:p>
        </p:txBody>
      </p:sp>
      <p:sp>
        <p:nvSpPr>
          <p:cNvPr id="21507" name="Rectangle 3"/>
          <p:cNvSpPr>
            <a:spLocks noGrp="1" noChangeArrowheads="1"/>
          </p:cNvSpPr>
          <p:nvPr>
            <p:ph type="body" idx="1"/>
          </p:nvPr>
        </p:nvSpPr>
        <p:spPr>
          <a:xfrm>
            <a:off x="395288" y="2420938"/>
            <a:ext cx="8229600" cy="3805237"/>
          </a:xfrm>
        </p:spPr>
        <p:txBody>
          <a:bodyPr>
            <a:normAutofit fontScale="77500" lnSpcReduction="20000"/>
          </a:bodyPr>
          <a:lstStyle/>
          <a:p>
            <a:pPr>
              <a:defRPr/>
            </a:pPr>
            <a:r>
              <a:rPr lang="en-GB" dirty="0" smtClean="0"/>
              <a:t>All laboratories running CEC tests must have an ISO 9001 equivalent system for the general quality definition and procedures</a:t>
            </a:r>
          </a:p>
          <a:p>
            <a:pPr>
              <a:defRPr/>
            </a:pPr>
            <a:endParaRPr lang="en-GB" dirty="0" smtClean="0"/>
          </a:p>
          <a:p>
            <a:pPr>
              <a:defRPr/>
            </a:pPr>
            <a:r>
              <a:rPr lang="en-GB" dirty="0" smtClean="0"/>
              <a:t>For engine/rig tests an ISO 17025 equivalent system is required</a:t>
            </a:r>
          </a:p>
          <a:p>
            <a:pPr>
              <a:defRPr/>
            </a:pPr>
            <a:endParaRPr lang="en-GB" dirty="0" smtClean="0"/>
          </a:p>
          <a:p>
            <a:pPr>
              <a:defRPr/>
            </a:pPr>
            <a:r>
              <a:rPr lang="en-GB" dirty="0" smtClean="0"/>
              <a:t>Laboratories must actively participate in CEC Group activities, meetings and round robin tests</a:t>
            </a:r>
          </a:p>
          <a:p>
            <a:pPr lvl="1">
              <a:defRPr/>
            </a:pPr>
            <a:r>
              <a:rPr lang="en-GB" dirty="0"/>
              <a:t>E</a:t>
            </a:r>
            <a:r>
              <a:rPr lang="en-GB" dirty="0" smtClean="0"/>
              <a:t>very laboratory must contribute to the improvement of the test method and share data/experience</a:t>
            </a: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95288" y="1125538"/>
            <a:ext cx="8229600" cy="719137"/>
          </a:xfrm>
        </p:spPr>
        <p:txBody>
          <a:bodyPr/>
          <a:lstStyle/>
          <a:p>
            <a:pPr eaLnBrk="1" hangingPunct="1"/>
            <a:r>
              <a:rPr lang="en-US" sz="3600" smtClean="0">
                <a:solidFill>
                  <a:srgbClr val="050897"/>
                </a:solidFill>
                <a:latin typeface="Arial" charset="0"/>
                <a:cs typeface="Arial" charset="0"/>
              </a:rPr>
              <a:t>CEC Web-based Test Monitoring</a:t>
            </a:r>
            <a:endParaRPr lang="en-US" sz="3600" i="1" smtClean="0">
              <a:solidFill>
                <a:srgbClr val="050897"/>
              </a:solidFill>
              <a:latin typeface="Arial" charset="0"/>
              <a:cs typeface="Arial" charset="0"/>
            </a:endParaRPr>
          </a:p>
        </p:txBody>
      </p:sp>
      <p:sp>
        <p:nvSpPr>
          <p:cNvPr id="35842" name="Rectangle 3"/>
          <p:cNvSpPr>
            <a:spLocks noGrp="1" noChangeArrowheads="1"/>
          </p:cNvSpPr>
          <p:nvPr>
            <p:ph idx="1"/>
          </p:nvPr>
        </p:nvSpPr>
        <p:spPr>
          <a:xfrm>
            <a:off x="395288" y="1916113"/>
            <a:ext cx="8208962" cy="4310062"/>
          </a:xfrm>
          <a:ln w="38100">
            <a:solidFill>
              <a:schemeClr val="accent1"/>
            </a:solidFill>
          </a:ln>
        </p:spPr>
        <p:txBody>
          <a:bodyPr/>
          <a:lstStyle/>
          <a:p>
            <a:pPr eaLnBrk="1" hangingPunct="1">
              <a:lnSpc>
                <a:spcPct val="80000"/>
              </a:lnSpc>
              <a:buFont typeface="Wingdings" pitchFamily="2" charset="2"/>
              <a:buNone/>
            </a:pPr>
            <a:endParaRPr lang="en-US" sz="1800" b="1" smtClean="0"/>
          </a:p>
          <a:p>
            <a:pPr eaLnBrk="1" hangingPunct="1">
              <a:lnSpc>
                <a:spcPct val="80000"/>
              </a:lnSpc>
            </a:pPr>
            <a:r>
              <a:rPr lang="en-US" sz="1800" smtClean="0">
                <a:solidFill>
                  <a:srgbClr val="050897"/>
                </a:solidFill>
                <a:latin typeface="Arial" charset="0"/>
                <a:cs typeface="Arial" charset="0"/>
              </a:rPr>
              <a:t>Simple process for uploading </a:t>
            </a:r>
            <a:r>
              <a:rPr lang="en-US" sz="1800" u="sng" smtClean="0">
                <a:solidFill>
                  <a:srgbClr val="050897"/>
                </a:solidFill>
                <a:latin typeface="Arial" charset="0"/>
                <a:cs typeface="Arial" charset="0"/>
              </a:rPr>
              <a:t>Reference data</a:t>
            </a:r>
            <a:r>
              <a:rPr lang="en-US" sz="1800" smtClean="0">
                <a:solidFill>
                  <a:srgbClr val="050897"/>
                </a:solidFill>
                <a:latin typeface="Arial" charset="0"/>
                <a:cs typeface="Arial" charset="0"/>
              </a:rPr>
              <a:t> and Graphical software for analysis of data</a:t>
            </a:r>
          </a:p>
          <a:p>
            <a:pPr eaLnBrk="1" hangingPunct="1">
              <a:lnSpc>
                <a:spcPct val="80000"/>
              </a:lnSpc>
            </a:pPr>
            <a:endParaRPr lang="en-US" sz="1800" smtClean="0">
              <a:solidFill>
                <a:srgbClr val="050897"/>
              </a:solidFill>
              <a:latin typeface="Arial" charset="0"/>
              <a:cs typeface="Arial" charset="0"/>
            </a:endParaRPr>
          </a:p>
          <a:p>
            <a:pPr eaLnBrk="1" hangingPunct="1">
              <a:lnSpc>
                <a:spcPct val="80000"/>
              </a:lnSpc>
            </a:pPr>
            <a:r>
              <a:rPr lang="en-US" sz="1800" smtClean="0">
                <a:solidFill>
                  <a:srgbClr val="050897"/>
                </a:solidFill>
                <a:latin typeface="Arial" charset="0"/>
                <a:cs typeface="Arial" charset="0"/>
              </a:rPr>
              <a:t>Location:</a:t>
            </a:r>
            <a:r>
              <a:rPr lang="en-GB" sz="1600" u="sng" smtClean="0">
                <a:hlinkClick r:id="rId2"/>
              </a:rPr>
              <a:t> </a:t>
            </a:r>
            <a:r>
              <a:rPr lang="en-GB" sz="1800" u="sng" smtClean="0">
                <a:hlinkClick r:id="rId2"/>
              </a:rPr>
              <a:t>www.cec-tms.net</a:t>
            </a:r>
            <a:endParaRPr lang="en-US" sz="1600" smtClean="0">
              <a:latin typeface="Arial" charset="0"/>
              <a:cs typeface="Arial" charset="0"/>
            </a:endParaRPr>
          </a:p>
        </p:txBody>
      </p:sp>
      <p:pic>
        <p:nvPicPr>
          <p:cNvPr id="35843" name="Picture 12" descr="http://217.168.151.45/WebSTATISTICA/main.php?SoapObject=Repository&amp;SoapMethod=GetBinary&amp;uri=%2FMy%20Temporary%20Files%2FThis%20Session%2FUnnamed%2FImage.PNG&amp;IdentityToken=rmx2VMO8OyMRE5OURF_Xq1&amp;"/>
          <p:cNvPicPr>
            <a:picLocks noChangeAspect="1" noChangeArrowheads="1"/>
          </p:cNvPicPr>
          <p:nvPr/>
        </p:nvPicPr>
        <p:blipFill>
          <a:blip r:embed="rId3">
            <a:lum bright="-20000" contrast="30000"/>
          </a:blip>
          <a:srcRect/>
          <a:stretch>
            <a:fillRect/>
          </a:stretch>
        </p:blipFill>
        <p:spPr bwMode="auto">
          <a:xfrm>
            <a:off x="4787900" y="3357563"/>
            <a:ext cx="3660775" cy="2744787"/>
          </a:xfrm>
          <a:prstGeom prst="rect">
            <a:avLst/>
          </a:prstGeom>
          <a:noFill/>
          <a:ln w="6350">
            <a:solidFill>
              <a:schemeClr val="accent1"/>
            </a:solidFill>
            <a:miter lim="800000"/>
            <a:headEnd/>
            <a:tailEnd/>
          </a:ln>
        </p:spPr>
      </p:pic>
      <p:pic>
        <p:nvPicPr>
          <p:cNvPr id="35844" name="Picture 13"/>
          <p:cNvPicPr>
            <a:picLocks noChangeAspect="1" noChangeArrowheads="1"/>
          </p:cNvPicPr>
          <p:nvPr/>
        </p:nvPicPr>
        <p:blipFill>
          <a:blip r:embed="rId4">
            <a:lum bright="-16000" contrast="30000"/>
          </a:blip>
          <a:srcRect l="22951" t="17281" r="23051" b="20081"/>
          <a:stretch>
            <a:fillRect/>
          </a:stretch>
        </p:blipFill>
        <p:spPr bwMode="auto">
          <a:xfrm>
            <a:off x="827088" y="3357563"/>
            <a:ext cx="3889375" cy="281781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title"/>
          </p:nvPr>
        </p:nvSpPr>
        <p:spPr>
          <a:xfrm>
            <a:off x="971550" y="908050"/>
            <a:ext cx="7515225" cy="1474788"/>
          </a:xfrm>
        </p:spPr>
        <p:txBody>
          <a:bodyPr/>
          <a:lstStyle/>
          <a:p>
            <a:pPr eaLnBrk="1" hangingPunct="1"/>
            <a:r>
              <a:rPr lang="en-GB" sz="2800" smtClean="0">
                <a:solidFill>
                  <a:srgbClr val="050897"/>
                </a:solidFill>
                <a:latin typeface="Arial" charset="0"/>
                <a:cs typeface="Arial" charset="0"/>
              </a:rPr>
              <a:t>ERC – ATC's European Registration Centre</a:t>
            </a:r>
            <a:br>
              <a:rPr lang="en-GB" sz="2800" smtClean="0">
                <a:solidFill>
                  <a:srgbClr val="050897"/>
                </a:solidFill>
                <a:latin typeface="Arial" charset="0"/>
                <a:cs typeface="Arial" charset="0"/>
              </a:rPr>
            </a:br>
            <a:r>
              <a:rPr lang="en-GB" sz="2800" smtClean="0">
                <a:solidFill>
                  <a:srgbClr val="050897"/>
                </a:solidFill>
                <a:latin typeface="Arial" charset="0"/>
                <a:cs typeface="Arial" charset="0"/>
              </a:rPr>
              <a:t> </a:t>
            </a:r>
            <a:r>
              <a:rPr lang="en-GB" sz="2800" smtClean="0">
                <a:solidFill>
                  <a:srgbClr val="050897"/>
                </a:solidFill>
                <a:latin typeface="Arial" charset="0"/>
                <a:cs typeface="Arial" charset="0"/>
                <a:hlinkClick r:id="rId2"/>
              </a:rPr>
              <a:t>https://atc-erc.org</a:t>
            </a:r>
            <a:endParaRPr lang="en-GB" sz="2800" smtClean="0">
              <a:solidFill>
                <a:srgbClr val="050897"/>
              </a:solidFill>
              <a:latin typeface="Arial" charset="0"/>
              <a:cs typeface="Arial" charset="0"/>
            </a:endParaRPr>
          </a:p>
        </p:txBody>
      </p:sp>
      <p:sp>
        <p:nvSpPr>
          <p:cNvPr id="36866" name="Rectangle 4"/>
          <p:cNvSpPr>
            <a:spLocks noGrp="1" noChangeArrowheads="1"/>
          </p:cNvSpPr>
          <p:nvPr>
            <p:ph type="body" idx="1"/>
          </p:nvPr>
        </p:nvSpPr>
        <p:spPr>
          <a:xfrm>
            <a:off x="827088" y="2276475"/>
            <a:ext cx="7772400" cy="4224338"/>
          </a:xfrm>
        </p:spPr>
        <p:txBody>
          <a:bodyPr/>
          <a:lstStyle/>
          <a:p>
            <a:pPr eaLnBrk="1" hangingPunct="1"/>
            <a:r>
              <a:rPr lang="en-GB" sz="2000" b="1" smtClean="0">
                <a:solidFill>
                  <a:srgbClr val="050897"/>
                </a:solidFill>
              </a:rPr>
              <a:t>Candidate test registration database</a:t>
            </a:r>
          </a:p>
          <a:p>
            <a:pPr eaLnBrk="1" hangingPunct="1"/>
            <a:r>
              <a:rPr lang="en-GB" sz="2000" b="1" smtClean="0">
                <a:solidFill>
                  <a:srgbClr val="050897"/>
                </a:solidFill>
              </a:rPr>
              <a:t>Reference test registration database and charting</a:t>
            </a:r>
          </a:p>
          <a:p>
            <a:pPr eaLnBrk="1" hangingPunct="1"/>
            <a:endParaRPr lang="en-GB" sz="2800" smtClean="0"/>
          </a:p>
        </p:txBody>
      </p:sp>
      <p:pic>
        <p:nvPicPr>
          <p:cNvPr id="36867" name="Picture 6"/>
          <p:cNvPicPr>
            <a:picLocks noChangeAspect="1" noChangeArrowheads="1"/>
          </p:cNvPicPr>
          <p:nvPr/>
        </p:nvPicPr>
        <p:blipFill>
          <a:blip r:embed="rId3"/>
          <a:srcRect t="15894" r="3438" b="24107"/>
          <a:stretch>
            <a:fillRect/>
          </a:stretch>
        </p:blipFill>
        <p:spPr bwMode="auto">
          <a:xfrm>
            <a:off x="900113" y="3141663"/>
            <a:ext cx="7223125" cy="3367087"/>
          </a:xfrm>
          <a:prstGeom prst="rect">
            <a:avLst/>
          </a:prstGeom>
          <a:noFill/>
          <a:ln w="12700" algn="ctr">
            <a:solidFill>
              <a:srgbClr val="C00000"/>
            </a:solidFill>
            <a:miter lim="800000"/>
            <a:headEnd/>
            <a:tailEnd/>
          </a:ln>
        </p:spPr>
      </p:pic>
      <p:pic>
        <p:nvPicPr>
          <p:cNvPr id="36868" name="Picture 7"/>
          <p:cNvPicPr>
            <a:picLocks noChangeAspect="1" noChangeArrowheads="1"/>
          </p:cNvPicPr>
          <p:nvPr/>
        </p:nvPicPr>
        <p:blipFill>
          <a:blip r:embed="rId4"/>
          <a:srcRect l="22545" t="23482" r="21606" b="18661"/>
          <a:stretch>
            <a:fillRect/>
          </a:stretch>
        </p:blipFill>
        <p:spPr bwMode="auto">
          <a:xfrm>
            <a:off x="5492750" y="3935413"/>
            <a:ext cx="3497263" cy="2717800"/>
          </a:xfrm>
          <a:prstGeom prst="rect">
            <a:avLst/>
          </a:prstGeom>
          <a:noFill/>
          <a:ln w="12700" algn="ctr">
            <a:solidFill>
              <a:srgbClr val="C00000"/>
            </a:solidFill>
            <a:miter lim="800000"/>
            <a:headEnd/>
            <a:tailEnd/>
          </a:ln>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395288" y="1125538"/>
            <a:ext cx="8229600" cy="719137"/>
          </a:xfrm>
        </p:spPr>
        <p:txBody>
          <a:bodyPr/>
          <a:lstStyle/>
          <a:p>
            <a:r>
              <a:rPr lang="en-GB" smtClean="0"/>
              <a:t>Support Groups</a:t>
            </a:r>
          </a:p>
        </p:txBody>
      </p:sp>
      <p:sp>
        <p:nvSpPr>
          <p:cNvPr id="25603" name="Rectangle 3"/>
          <p:cNvSpPr>
            <a:spLocks noGrp="1" noChangeArrowheads="1"/>
          </p:cNvSpPr>
          <p:nvPr>
            <p:ph type="body" idx="1"/>
          </p:nvPr>
        </p:nvSpPr>
        <p:spPr>
          <a:xfrm>
            <a:off x="1547813" y="1844675"/>
            <a:ext cx="7077075" cy="5013325"/>
          </a:xfrm>
        </p:spPr>
        <p:txBody>
          <a:bodyPr>
            <a:normAutofit fontScale="62500" lnSpcReduction="20000"/>
          </a:bodyPr>
          <a:lstStyle/>
          <a:p>
            <a:pPr>
              <a:defRPr/>
            </a:pPr>
            <a:r>
              <a:rPr lang="en-GB" dirty="0" smtClean="0"/>
              <a:t>Statistical Development Group – SDG</a:t>
            </a:r>
          </a:p>
          <a:p>
            <a:pPr lvl="1">
              <a:defRPr/>
            </a:pPr>
            <a:r>
              <a:rPr lang="en-GB" dirty="0" smtClean="0"/>
              <a:t>A designated Statistical Development Liaison Officer allocated to each Group</a:t>
            </a:r>
          </a:p>
          <a:p>
            <a:pPr lvl="1">
              <a:defRPr/>
            </a:pPr>
            <a:r>
              <a:rPr lang="en-GB" dirty="0" smtClean="0"/>
              <a:t>Assuring Quality of Test Results</a:t>
            </a:r>
          </a:p>
          <a:p>
            <a:pPr>
              <a:defRPr/>
            </a:pPr>
            <a:endParaRPr lang="en-GB" dirty="0" smtClean="0"/>
          </a:p>
          <a:p>
            <a:pPr>
              <a:defRPr/>
            </a:pPr>
            <a:r>
              <a:rPr lang="en-GB" dirty="0" smtClean="0"/>
              <a:t>Rating Group – RG</a:t>
            </a:r>
          </a:p>
          <a:p>
            <a:pPr lvl="1">
              <a:defRPr/>
            </a:pPr>
            <a:r>
              <a:rPr lang="en-GB" dirty="0" smtClean="0"/>
              <a:t>Regular Workshops for </a:t>
            </a:r>
            <a:r>
              <a:rPr lang="en-GB" dirty="0" err="1" smtClean="0"/>
              <a:t>Raters</a:t>
            </a:r>
            <a:endParaRPr lang="en-GB" dirty="0" smtClean="0"/>
          </a:p>
          <a:p>
            <a:pPr lvl="1">
              <a:defRPr/>
            </a:pPr>
            <a:r>
              <a:rPr lang="en-GB" dirty="0" smtClean="0"/>
              <a:t>Ensure Rating is consistent across the industry</a:t>
            </a:r>
          </a:p>
          <a:p>
            <a:pPr>
              <a:defRPr/>
            </a:pPr>
            <a:endParaRPr lang="en-GB" dirty="0" smtClean="0"/>
          </a:p>
          <a:p>
            <a:pPr>
              <a:defRPr/>
            </a:pPr>
            <a:r>
              <a:rPr lang="en-GB" dirty="0" smtClean="0"/>
              <a:t>Reference Fuels Group – RFG</a:t>
            </a:r>
          </a:p>
          <a:p>
            <a:pPr lvl="1">
              <a:defRPr/>
            </a:pPr>
            <a:r>
              <a:rPr lang="en-GB" dirty="0" smtClean="0"/>
              <a:t>A suite of reference fuels are supplied for use within TDG and SG test groups to ensure consistency of fuel used</a:t>
            </a:r>
          </a:p>
          <a:p>
            <a:pPr lvl="1">
              <a:defRPr/>
            </a:pPr>
            <a:endParaRPr lang="en-GB" dirty="0" smtClean="0"/>
          </a:p>
          <a:p>
            <a:pPr>
              <a:defRPr/>
            </a:pPr>
            <a:r>
              <a:rPr lang="en-GB" dirty="0" smtClean="0"/>
              <a:t>Reference Oils Group – ROG</a:t>
            </a:r>
          </a:p>
          <a:p>
            <a:pPr lvl="1">
              <a:defRPr/>
            </a:pPr>
            <a:r>
              <a:rPr lang="en-GB" dirty="0" smtClean="0"/>
              <a:t>Reference oils are supplied to TDG and SG test groups to enable the initial development of tests using calibration oils and to ensure correct severity of testing by running Round Robins and/or set reference frequency protocols</a:t>
            </a:r>
          </a:p>
        </p:txBody>
      </p:sp>
      <p:pic>
        <p:nvPicPr>
          <p:cNvPr id="37891" name="Picture 12" descr="http://media.lubrizol.com/FotoWeb/FWbin/preview.dll/11747-04.jpg?D=3F2DFC0968CD4D8893CFA1DF53196F6EA3600DFE99D54E797207E937F1159C236971BCCE9EC4524019BF22A1851F085D0EF747FE38FAF6159199A20E532433F85E2698581001334F713827398A1DAD441083C7EC90BC5FAB4948E7BB518C083600E4184FB15910BEDB25FF43194F1344684B5A1E218B2B49DFC9135874D26924"/>
          <p:cNvPicPr>
            <a:picLocks noChangeAspect="1" noChangeArrowheads="1"/>
          </p:cNvPicPr>
          <p:nvPr/>
        </p:nvPicPr>
        <p:blipFill>
          <a:blip r:embed="rId2"/>
          <a:srcRect/>
          <a:stretch>
            <a:fillRect/>
          </a:stretch>
        </p:blipFill>
        <p:spPr bwMode="auto">
          <a:xfrm>
            <a:off x="542925" y="5597525"/>
            <a:ext cx="969963" cy="969963"/>
          </a:xfrm>
          <a:prstGeom prst="rect">
            <a:avLst/>
          </a:prstGeom>
          <a:noFill/>
          <a:ln w="25400" cmpd="thickThin">
            <a:solidFill>
              <a:srgbClr val="C00000"/>
            </a:solidFill>
            <a:miter lim="800000"/>
            <a:headEnd/>
            <a:tailEnd/>
          </a:ln>
        </p:spPr>
      </p:pic>
      <p:pic>
        <p:nvPicPr>
          <p:cNvPr id="37892" name="Picture 6" descr="http://media.lubrizol.com/FotoWeb/FWbin/preview.dll/94-103-876-04.jpg?D=3F2DFC0968CD4D88E894FB7A35EF8D3AA3600DFE99D54E797207E937F1159C236971BCCE9EC4524019BF22A1851F085D0EF747FE38FAF6159199A20E532433F85E2698581001334F713827398A1DAD44180829C13D39A35929B0006A0765558794389024D3C848C47F20A3F015BF23596E9C2F6F06F2DA175A3DB3AB2D0719E1C7C4F5B1B739EFB0"/>
          <p:cNvPicPr>
            <a:picLocks noChangeAspect="1" noChangeArrowheads="1"/>
          </p:cNvPicPr>
          <p:nvPr/>
        </p:nvPicPr>
        <p:blipFill>
          <a:blip r:embed="rId3"/>
          <a:srcRect/>
          <a:stretch>
            <a:fillRect/>
          </a:stretch>
        </p:blipFill>
        <p:spPr bwMode="auto">
          <a:xfrm>
            <a:off x="530225" y="4494213"/>
            <a:ext cx="992188" cy="744537"/>
          </a:xfrm>
          <a:prstGeom prst="rect">
            <a:avLst/>
          </a:prstGeom>
          <a:noFill/>
          <a:ln w="25400" cmpd="thickThin">
            <a:solidFill>
              <a:srgbClr val="C00000"/>
            </a:solidFill>
            <a:miter lim="800000"/>
            <a:headEnd/>
            <a:tailEnd/>
          </a:ln>
        </p:spPr>
      </p:pic>
      <p:pic>
        <p:nvPicPr>
          <p:cNvPr id="37893" name="Picture 6"/>
          <p:cNvPicPr>
            <a:picLocks noChangeAspect="1" noChangeArrowheads="1"/>
          </p:cNvPicPr>
          <p:nvPr/>
        </p:nvPicPr>
        <p:blipFill>
          <a:blip r:embed="rId4">
            <a:lum bright="-2000" contrast="16000"/>
          </a:blip>
          <a:srcRect/>
          <a:stretch>
            <a:fillRect/>
          </a:stretch>
        </p:blipFill>
        <p:spPr bwMode="auto">
          <a:xfrm>
            <a:off x="498475" y="1989138"/>
            <a:ext cx="1049338" cy="792162"/>
          </a:xfrm>
          <a:prstGeom prst="rect">
            <a:avLst/>
          </a:prstGeom>
          <a:noFill/>
          <a:ln w="25400" cmpd="thickThin">
            <a:solidFill>
              <a:srgbClr val="C00000"/>
            </a:solidFill>
            <a:miter lim="800000"/>
            <a:headEnd/>
            <a:tailEnd/>
          </a:ln>
        </p:spPr>
      </p:pic>
      <p:pic>
        <p:nvPicPr>
          <p:cNvPr id="37894" name="Picture 5" descr="http://media.lubrizol.com/FotoWeb/FWbin/preview.dll/2005-00304-01.jpg?D=5F1479241D0524ADDCB5AB6F397FF4ACA3600DFE99D54E797207E937F1159C236971BCCE9EC4524019BF22A1851F085D0EF747FE38FAF6159199A20E532433F85E2698581001334F713827398A1DAD448C21C5EEEEA66D0030C0553C961DAF6394389024D3C848C47F20A3F015BF23596E9C2F6F06F2DA175A3DB3AB2D0719E1C7C4F5B1B739EFB0"/>
          <p:cNvPicPr>
            <a:picLocks noChangeAspect="1" noChangeArrowheads="1"/>
          </p:cNvPicPr>
          <p:nvPr/>
        </p:nvPicPr>
        <p:blipFill>
          <a:blip r:embed="rId5">
            <a:lum bright="28000" contrast="18000"/>
          </a:blip>
          <a:srcRect/>
          <a:stretch>
            <a:fillRect/>
          </a:stretch>
        </p:blipFill>
        <p:spPr bwMode="auto">
          <a:xfrm>
            <a:off x="541338" y="3070225"/>
            <a:ext cx="971550" cy="971550"/>
          </a:xfrm>
          <a:prstGeom prst="rect">
            <a:avLst/>
          </a:prstGeom>
          <a:noFill/>
          <a:ln w="25400" cmpd="thickThin">
            <a:solidFill>
              <a:srgbClr val="C00000"/>
            </a:solidFill>
            <a:miter lim="800000"/>
            <a:headEnd/>
            <a:tailEnd/>
          </a:ln>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1"/>
          <p:cNvSpPr>
            <a:spLocks noGrp="1"/>
          </p:cNvSpPr>
          <p:nvPr>
            <p:ph type="ctrTitle"/>
          </p:nvPr>
        </p:nvSpPr>
        <p:spPr/>
        <p:txBody>
          <a:bodyPr/>
          <a:lstStyle/>
          <a:p>
            <a:r>
              <a:rPr lang="fr-FR" smtClean="0"/>
              <a:t>New and Potential Test Developments</a:t>
            </a:r>
          </a:p>
        </p:txBody>
      </p:sp>
      <p:sp>
        <p:nvSpPr>
          <p:cNvPr id="38914" name="Sous-titre 2"/>
          <p:cNvSpPr>
            <a:spLocks noGrp="1"/>
          </p:cNvSpPr>
          <p:nvPr>
            <p:ph type="subTitle" idx="1"/>
          </p:nvPr>
        </p:nvSpPr>
        <p:spPr/>
        <p:txBody>
          <a:bodyPr/>
          <a:lstStyle/>
          <a:p>
            <a:endParaRPr lang="fr-FR" smtClean="0">
              <a:solidFill>
                <a:srgbClr val="898989"/>
              </a:solidFill>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
          <p:cNvSpPr>
            <a:spLocks noGrp="1"/>
          </p:cNvSpPr>
          <p:nvPr>
            <p:ph type="title"/>
          </p:nvPr>
        </p:nvSpPr>
        <p:spPr>
          <a:xfrm>
            <a:off x="395288" y="1125538"/>
            <a:ext cx="8229600" cy="719137"/>
          </a:xfrm>
        </p:spPr>
        <p:txBody>
          <a:bodyPr/>
          <a:lstStyle/>
          <a:p>
            <a:pPr marL="342900" indent="-342900"/>
            <a:r>
              <a:rPr lang="en-GB" smtClean="0"/>
              <a:t>New Developments - In progress</a:t>
            </a:r>
          </a:p>
        </p:txBody>
      </p:sp>
      <p:sp>
        <p:nvSpPr>
          <p:cNvPr id="2947075" name="Rectangle 3"/>
          <p:cNvSpPr>
            <a:spLocks noGrp="1" noChangeArrowheads="1"/>
          </p:cNvSpPr>
          <p:nvPr>
            <p:ph type="body" idx="1"/>
          </p:nvPr>
        </p:nvSpPr>
        <p:spPr>
          <a:xfrm>
            <a:off x="395288" y="2420938"/>
            <a:ext cx="8229600" cy="3805237"/>
          </a:xfrm>
        </p:spPr>
        <p:txBody>
          <a:bodyPr>
            <a:normAutofit fontScale="62500" lnSpcReduction="20000"/>
          </a:bodyPr>
          <a:lstStyle/>
          <a:p>
            <a:pPr>
              <a:defRPr/>
            </a:pPr>
            <a:r>
              <a:rPr lang="en-GB" dirty="0" smtClean="0"/>
              <a:t>CEC L-39-96	Seals Special Project Group to look for new elastomers</a:t>
            </a:r>
          </a:p>
          <a:p>
            <a:pPr>
              <a:defRPr/>
            </a:pPr>
            <a:endParaRPr lang="en-GB" dirty="0" smtClean="0"/>
          </a:p>
          <a:p>
            <a:pPr>
              <a:defRPr/>
            </a:pPr>
            <a:r>
              <a:rPr lang="en-GB" dirty="0" smtClean="0"/>
              <a:t>TDG L-104	OM646LA, Effects of Biodiesel Fuel</a:t>
            </a:r>
          </a:p>
          <a:p>
            <a:pPr>
              <a:defRPr/>
            </a:pPr>
            <a:endParaRPr lang="en-GB" dirty="0" smtClean="0"/>
          </a:p>
          <a:p>
            <a:pPr>
              <a:defRPr/>
            </a:pPr>
            <a:r>
              <a:rPr lang="en-GB" dirty="0" smtClean="0"/>
              <a:t>TDG L-106	DV6 Euro 5, Soot Handling Test </a:t>
            </a:r>
          </a:p>
          <a:p>
            <a:pPr>
              <a:defRPr/>
            </a:pPr>
            <a:endParaRPr lang="en-GB" dirty="0" smtClean="0"/>
          </a:p>
          <a:p>
            <a:pPr>
              <a:defRPr/>
            </a:pPr>
            <a:r>
              <a:rPr lang="en-US" dirty="0" smtClean="0"/>
              <a:t>TDG-L-107	M271EVO Sludge Test</a:t>
            </a:r>
          </a:p>
          <a:p>
            <a:pPr>
              <a:defRPr/>
            </a:pPr>
            <a:endParaRPr lang="en-GB" dirty="0" smtClean="0"/>
          </a:p>
          <a:p>
            <a:pPr>
              <a:defRPr/>
            </a:pPr>
            <a:r>
              <a:rPr lang="en-GB" dirty="0" smtClean="0"/>
              <a:t>TDG-L-109 </a:t>
            </a:r>
            <a:r>
              <a:rPr lang="en-US" dirty="0" smtClean="0"/>
              <a:t> 	Oxidation Test in the Presence of Biodiesel Fuel</a:t>
            </a:r>
          </a:p>
          <a:p>
            <a:pPr>
              <a:defRPr/>
            </a:pPr>
            <a:endParaRPr lang="en-US" dirty="0" smtClean="0"/>
          </a:p>
          <a:p>
            <a:pPr>
              <a:defRPr/>
            </a:pPr>
            <a:r>
              <a:rPr lang="en-GB" dirty="0" smtClean="0"/>
              <a:t>TDG-L-111	EP6 Gasoline engine test for high temperature deposits</a:t>
            </a: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23850" y="908050"/>
            <a:ext cx="8134350" cy="1431925"/>
          </a:xfrm>
        </p:spPr>
        <p:txBody>
          <a:bodyPr/>
          <a:lstStyle/>
          <a:p>
            <a:pPr eaLnBrk="1" hangingPunct="1"/>
            <a:r>
              <a:rPr lang="en-GB" sz="2800" b="1" smtClean="0">
                <a:solidFill>
                  <a:srgbClr val="050897"/>
                </a:solidFill>
                <a:latin typeface="Arial" charset="0"/>
              </a:rPr>
              <a:t>New Test Development Group (TDG):</a:t>
            </a:r>
            <a:br>
              <a:rPr lang="en-GB" sz="2800" b="1" smtClean="0">
                <a:solidFill>
                  <a:srgbClr val="050897"/>
                </a:solidFill>
                <a:latin typeface="Arial" charset="0"/>
              </a:rPr>
            </a:br>
            <a:r>
              <a:rPr lang="en-GB" sz="2400" b="1" smtClean="0">
                <a:solidFill>
                  <a:srgbClr val="050897"/>
                </a:solidFill>
                <a:latin typeface="Arial" charset="0"/>
              </a:rPr>
              <a:t>CEC TDG-L-104 – Effects of Biodiesel Test (OM646LA)</a:t>
            </a:r>
            <a:endParaRPr lang="en-GB" sz="2800" b="1" smtClean="0">
              <a:solidFill>
                <a:srgbClr val="050897"/>
              </a:solidFill>
              <a:latin typeface="Arial" charset="0"/>
            </a:endParaRPr>
          </a:p>
        </p:txBody>
      </p:sp>
      <p:sp>
        <p:nvSpPr>
          <p:cNvPr id="41986" name="Rectangle 3"/>
          <p:cNvSpPr>
            <a:spLocks noGrp="1" noChangeArrowheads="1"/>
          </p:cNvSpPr>
          <p:nvPr>
            <p:ph type="body" idx="1"/>
          </p:nvPr>
        </p:nvSpPr>
        <p:spPr>
          <a:xfrm>
            <a:off x="539750" y="2309813"/>
            <a:ext cx="5222875" cy="4548187"/>
          </a:xfrm>
        </p:spPr>
        <p:txBody>
          <a:bodyPr/>
          <a:lstStyle/>
          <a:p>
            <a:pPr eaLnBrk="1" hangingPunct="1">
              <a:lnSpc>
                <a:spcPct val="80000"/>
              </a:lnSpc>
              <a:buFont typeface="Wingdings" pitchFamily="2" charset="2"/>
              <a:buNone/>
            </a:pPr>
            <a:r>
              <a:rPr lang="en-GB" sz="2000" smtClean="0">
                <a:latin typeface="Arial" charset="0"/>
              </a:rPr>
              <a:t>	</a:t>
            </a:r>
            <a:r>
              <a:rPr lang="en-GB" sz="2000" b="1" smtClean="0">
                <a:solidFill>
                  <a:srgbClr val="050897"/>
                </a:solidFill>
                <a:latin typeface="Arial" charset="0"/>
              </a:rPr>
              <a:t>Terms of Reference for TDG-L-104</a:t>
            </a:r>
          </a:p>
          <a:p>
            <a:pPr eaLnBrk="1" hangingPunct="1">
              <a:lnSpc>
                <a:spcPct val="80000"/>
              </a:lnSpc>
              <a:buFont typeface="Wingdings" pitchFamily="2" charset="2"/>
              <a:buNone/>
            </a:pPr>
            <a:endParaRPr lang="en-GB" sz="1600" b="1" smtClean="0">
              <a:solidFill>
                <a:srgbClr val="050897"/>
              </a:solidFill>
              <a:latin typeface="Arial" charset="0"/>
            </a:endParaRPr>
          </a:p>
          <a:p>
            <a:pPr eaLnBrk="1" hangingPunct="1">
              <a:lnSpc>
                <a:spcPct val="80000"/>
              </a:lnSpc>
            </a:pPr>
            <a:r>
              <a:rPr lang="en-GB" sz="1800" smtClean="0">
                <a:solidFill>
                  <a:srgbClr val="050897"/>
                </a:solidFill>
                <a:latin typeface="Arial" charset="0"/>
                <a:cs typeface="Arial" charset="0"/>
              </a:rPr>
              <a:t>1</a:t>
            </a:r>
            <a:r>
              <a:rPr lang="en-GB" sz="1800" baseline="30000" smtClean="0">
                <a:solidFill>
                  <a:srgbClr val="050897"/>
                </a:solidFill>
                <a:latin typeface="Arial" charset="0"/>
                <a:cs typeface="Arial" charset="0"/>
              </a:rPr>
              <a:t>st</a:t>
            </a:r>
            <a:r>
              <a:rPr lang="en-GB" sz="1800" smtClean="0">
                <a:solidFill>
                  <a:srgbClr val="050897"/>
                </a:solidFill>
                <a:latin typeface="Arial" charset="0"/>
                <a:cs typeface="Arial" charset="0"/>
              </a:rPr>
              <a:t> meeting : 12</a:t>
            </a:r>
            <a:r>
              <a:rPr lang="en-GB" sz="1800" baseline="30000" smtClean="0">
                <a:solidFill>
                  <a:srgbClr val="050897"/>
                </a:solidFill>
                <a:latin typeface="Arial" charset="0"/>
                <a:cs typeface="Arial" charset="0"/>
              </a:rPr>
              <a:t>th</a:t>
            </a:r>
            <a:r>
              <a:rPr lang="en-GB" sz="1800" smtClean="0">
                <a:solidFill>
                  <a:srgbClr val="050897"/>
                </a:solidFill>
                <a:latin typeface="Arial" charset="0"/>
                <a:cs typeface="Arial" charset="0"/>
              </a:rPr>
              <a:t> March 2010</a:t>
            </a:r>
          </a:p>
          <a:p>
            <a:pPr eaLnBrk="1" hangingPunct="1">
              <a:lnSpc>
                <a:spcPct val="80000"/>
              </a:lnSpc>
            </a:pPr>
            <a:endParaRPr lang="en-GB" sz="1800" smtClean="0">
              <a:solidFill>
                <a:srgbClr val="050897"/>
              </a:solidFill>
              <a:latin typeface="Arial" charset="0"/>
              <a:cs typeface="Arial" charset="0"/>
            </a:endParaRPr>
          </a:p>
          <a:p>
            <a:pPr eaLnBrk="1" hangingPunct="1">
              <a:lnSpc>
                <a:spcPct val="80000"/>
              </a:lnSpc>
            </a:pPr>
            <a:r>
              <a:rPr lang="en-GB" sz="1800" smtClean="0">
                <a:solidFill>
                  <a:srgbClr val="050897"/>
                </a:solidFill>
                <a:latin typeface="Arial" charset="0"/>
                <a:cs typeface="Arial" charset="0"/>
              </a:rPr>
              <a:t>New Biodiesel test  to determine the effects on Piston deposits, Engine Sludge and Oil degradation.</a:t>
            </a:r>
          </a:p>
          <a:p>
            <a:pPr eaLnBrk="1" hangingPunct="1">
              <a:lnSpc>
                <a:spcPct val="80000"/>
              </a:lnSpc>
            </a:pPr>
            <a:endParaRPr lang="en-GB" sz="1800" smtClean="0">
              <a:solidFill>
                <a:srgbClr val="050897"/>
              </a:solidFill>
              <a:latin typeface="Arial" charset="0"/>
              <a:cs typeface="Arial" charset="0"/>
            </a:endParaRPr>
          </a:p>
          <a:p>
            <a:pPr eaLnBrk="1" hangingPunct="1">
              <a:lnSpc>
                <a:spcPct val="80000"/>
              </a:lnSpc>
            </a:pPr>
            <a:r>
              <a:rPr lang="en-GB" sz="1800" smtClean="0">
                <a:solidFill>
                  <a:srgbClr val="050897"/>
                </a:solidFill>
                <a:latin typeface="Arial" charset="0"/>
                <a:cs typeface="Arial" charset="0"/>
              </a:rPr>
              <a:t>Using the same Daimler AG OM 646 DE 22 LA engine as used in CEC L-099.</a:t>
            </a:r>
          </a:p>
          <a:p>
            <a:pPr eaLnBrk="1" hangingPunct="1">
              <a:lnSpc>
                <a:spcPct val="80000"/>
              </a:lnSpc>
            </a:pPr>
            <a:endParaRPr lang="en-GB" sz="1800" smtClean="0">
              <a:solidFill>
                <a:srgbClr val="050897"/>
              </a:solidFill>
              <a:latin typeface="Arial" charset="0"/>
              <a:cs typeface="Arial" charset="0"/>
            </a:endParaRPr>
          </a:p>
          <a:p>
            <a:pPr eaLnBrk="1" hangingPunct="1"/>
            <a:r>
              <a:rPr lang="en-US" sz="1800" smtClean="0">
                <a:solidFill>
                  <a:srgbClr val="050897"/>
                </a:solidFill>
                <a:latin typeface="Arial" charset="0"/>
                <a:cs typeface="Arial" charset="0"/>
              </a:rPr>
              <a:t>Test Fuel - B15 = 85% Diesel Fuel + 15% FAME</a:t>
            </a:r>
            <a:endParaRPr lang="en-GB" sz="1800" smtClean="0">
              <a:solidFill>
                <a:srgbClr val="050897"/>
              </a:solidFill>
              <a:latin typeface="Arial" charset="0"/>
              <a:cs typeface="Arial" charset="0"/>
            </a:endParaRPr>
          </a:p>
          <a:p>
            <a:pPr eaLnBrk="1" hangingPunct="1">
              <a:lnSpc>
                <a:spcPct val="80000"/>
              </a:lnSpc>
            </a:pPr>
            <a:endParaRPr lang="en-GB" sz="1800" smtClean="0">
              <a:solidFill>
                <a:srgbClr val="050897"/>
              </a:solidFill>
              <a:latin typeface="Arial" charset="0"/>
              <a:cs typeface="Arial" charset="0"/>
            </a:endParaRPr>
          </a:p>
          <a:p>
            <a:pPr eaLnBrk="1" hangingPunct="1">
              <a:lnSpc>
                <a:spcPct val="80000"/>
              </a:lnSpc>
            </a:pPr>
            <a:r>
              <a:rPr lang="en-GB" sz="1800" smtClean="0">
                <a:solidFill>
                  <a:srgbClr val="050897"/>
                </a:solidFill>
                <a:latin typeface="Arial" charset="0"/>
                <a:cs typeface="Arial" charset="0"/>
              </a:rPr>
              <a:t>Test Oil will be diluted with ≈ 7% B100</a:t>
            </a:r>
          </a:p>
          <a:p>
            <a:pPr eaLnBrk="1" hangingPunct="1">
              <a:lnSpc>
                <a:spcPct val="80000"/>
              </a:lnSpc>
            </a:pPr>
            <a:endParaRPr lang="en-GB" sz="1800" smtClean="0">
              <a:solidFill>
                <a:srgbClr val="050897"/>
              </a:solidFill>
              <a:latin typeface="Arial" charset="0"/>
            </a:endParaRPr>
          </a:p>
        </p:txBody>
      </p:sp>
      <p:pic>
        <p:nvPicPr>
          <p:cNvPr id="41987" name="Picture 4" descr="Foto_OM646"/>
          <p:cNvPicPr>
            <a:picLocks noChangeAspect="1" noChangeArrowheads="1"/>
          </p:cNvPicPr>
          <p:nvPr/>
        </p:nvPicPr>
        <p:blipFill>
          <a:blip r:embed="rId3"/>
          <a:srcRect l="11916" r="12242"/>
          <a:stretch>
            <a:fillRect/>
          </a:stretch>
        </p:blipFill>
        <p:spPr bwMode="auto">
          <a:xfrm>
            <a:off x="5867400" y="2133600"/>
            <a:ext cx="2952750" cy="3095625"/>
          </a:xfrm>
          <a:prstGeom prst="rect">
            <a:avLst/>
          </a:prstGeom>
          <a:noFill/>
          <a:ln w="9525">
            <a:noFill/>
            <a:miter lim="800000"/>
            <a:headEnd/>
            <a:tailEnd/>
          </a:ln>
        </p:spPr>
      </p:pic>
      <p:sp>
        <p:nvSpPr>
          <p:cNvPr id="2988038" name="Rectangle 6"/>
          <p:cNvSpPr>
            <a:spLocks noChangeArrowheads="1"/>
          </p:cNvSpPr>
          <p:nvPr/>
        </p:nvSpPr>
        <p:spPr bwMode="auto">
          <a:xfrm>
            <a:off x="5881688" y="5235575"/>
            <a:ext cx="2932112" cy="1395413"/>
          </a:xfrm>
          <a:prstGeom prst="rect">
            <a:avLst/>
          </a:prstGeom>
          <a:noFill/>
          <a:ln w="12700" algn="ctr">
            <a:solidFill>
              <a:schemeClr val="hlink"/>
            </a:solidFill>
            <a:miter lim="800000"/>
            <a:headEnd/>
            <a:tailEnd/>
          </a:ln>
        </p:spPr>
        <p:txBody>
          <a:bodyPr lIns="90488" tIns="44450" rIns="90488" bIns="44450">
            <a:spAutoFit/>
          </a:bodyPr>
          <a:lstStyle/>
          <a:p>
            <a:pPr>
              <a:defRPr/>
            </a:pPr>
            <a:r>
              <a:rPr lang="de-DE" sz="1700" dirty="0">
                <a:solidFill>
                  <a:srgbClr val="050897"/>
                </a:solidFill>
                <a:cs typeface="+mn-cs"/>
              </a:rPr>
              <a:t>OM 646 LA - Euro V</a:t>
            </a:r>
          </a:p>
          <a:p>
            <a:pPr>
              <a:buFontTx/>
              <a:buChar char="•"/>
              <a:defRPr/>
            </a:pPr>
            <a:r>
              <a:rPr lang="de-DE" sz="1700" dirty="0">
                <a:solidFill>
                  <a:srgbClr val="050897"/>
                </a:solidFill>
                <a:cs typeface="+mn-cs"/>
              </a:rPr>
              <a:t> Engine type:  R4 CDI</a:t>
            </a:r>
          </a:p>
          <a:p>
            <a:pPr>
              <a:buFontTx/>
              <a:buChar char="•"/>
              <a:defRPr/>
            </a:pPr>
            <a:r>
              <a:rPr lang="de-DE" sz="1700" dirty="0">
                <a:solidFill>
                  <a:srgbClr val="050897"/>
                </a:solidFill>
                <a:cs typeface="+mn-cs"/>
              </a:rPr>
              <a:t> Capacity:       2.2 l</a:t>
            </a:r>
          </a:p>
          <a:p>
            <a:pPr>
              <a:buFontTx/>
              <a:buChar char="•"/>
              <a:defRPr/>
            </a:pPr>
            <a:r>
              <a:rPr lang="de-DE" sz="1700" dirty="0">
                <a:solidFill>
                  <a:srgbClr val="050897"/>
                </a:solidFill>
                <a:cs typeface="+mn-cs"/>
              </a:rPr>
              <a:t> Power max:  110 kW</a:t>
            </a:r>
          </a:p>
          <a:p>
            <a:pPr>
              <a:buFontTx/>
              <a:buChar char="•"/>
              <a:defRPr/>
            </a:pPr>
            <a:r>
              <a:rPr lang="de-DE" sz="1700" dirty="0">
                <a:solidFill>
                  <a:srgbClr val="050897"/>
                </a:solidFill>
                <a:cs typeface="+mn-cs"/>
              </a:rPr>
              <a:t> Torque max: 340 N</a:t>
            </a:r>
            <a:r>
              <a:rPr lang="de-DE" sz="1700" dirty="0">
                <a:solidFill>
                  <a:srgbClr val="050897"/>
                </a:solidFill>
                <a:effectLst>
                  <a:outerShdw blurRad="38100" dist="38100" dir="2700000" algn="tl">
                    <a:srgbClr val="000000">
                      <a:alpha val="43137"/>
                    </a:srgbClr>
                  </a:outerShdw>
                </a:effectLst>
                <a:cs typeface="+mn-cs"/>
              </a:rPr>
              <a:t>m</a:t>
            </a: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9"/>
          <p:cNvSpPr/>
          <p:nvPr/>
        </p:nvSpPr>
        <p:spPr bwMode="auto">
          <a:xfrm>
            <a:off x="5275263" y="4989513"/>
            <a:ext cx="2897187" cy="1319212"/>
          </a:xfrm>
          <a:prstGeom prst="roundRect">
            <a:avLst/>
          </a:prstGeom>
          <a:solidFill>
            <a:srgbClr val="BBE0E3">
              <a:lumMod val="50000"/>
            </a:srgbClr>
          </a:solidFill>
          <a:ln>
            <a:solidFill>
              <a:srgbClr val="FFFFFF"/>
            </a:solidFill>
          </a:ln>
          <a:effectLst/>
          <a:extLst/>
        </p:spPr>
        <p:txBody>
          <a:bodyPr lIns="90000" tIns="46800" rIns="90000" bIns="46800"/>
          <a:lstStyle/>
          <a:p>
            <a:pPr marL="2057400" lvl="4" indent="-228600"/>
            <a:endParaRPr lang="en-GB"/>
          </a:p>
        </p:txBody>
      </p:sp>
      <p:sp>
        <p:nvSpPr>
          <p:cNvPr id="5" name="Rounded Rectangle 28"/>
          <p:cNvSpPr/>
          <p:nvPr/>
        </p:nvSpPr>
        <p:spPr bwMode="auto">
          <a:xfrm>
            <a:off x="755650" y="4989513"/>
            <a:ext cx="2897188" cy="1319212"/>
          </a:xfrm>
          <a:prstGeom prst="roundRect">
            <a:avLst/>
          </a:prstGeom>
          <a:solidFill>
            <a:srgbClr val="BBE0E3">
              <a:lumMod val="50000"/>
            </a:srgbClr>
          </a:solidFill>
          <a:ln>
            <a:solidFill>
              <a:srgbClr val="FFFFFF"/>
            </a:solidFill>
          </a:ln>
          <a:effectLst/>
          <a:extLst/>
        </p:spPr>
        <p:txBody>
          <a:bodyPr lIns="90000" tIns="46800" rIns="90000" bIns="46800"/>
          <a:lstStyle/>
          <a:p>
            <a:pPr marL="0" lvl="1" defTabSz="711200" fontAlgn="auto">
              <a:lnSpc>
                <a:spcPct val="90000"/>
              </a:lnSpc>
              <a:spcBef>
                <a:spcPts val="0"/>
              </a:spcBef>
              <a:spcAft>
                <a:spcPct val="15000"/>
              </a:spcAft>
              <a:defRPr/>
            </a:pPr>
            <a:r>
              <a:rPr lang="en-GB" sz="1400" kern="0" dirty="0">
                <a:solidFill>
                  <a:srgbClr val="FFFFFF"/>
                </a:solidFill>
                <a:cs typeface="+mn-cs"/>
              </a:rPr>
              <a:t>Want to market high quality lubricant additive packages with no risk of field problems and design new formulations that add value and meet future demands</a:t>
            </a:r>
          </a:p>
        </p:txBody>
      </p:sp>
      <p:sp>
        <p:nvSpPr>
          <p:cNvPr id="6" name="Rounded Rectangle 21"/>
          <p:cNvSpPr/>
          <p:nvPr/>
        </p:nvSpPr>
        <p:spPr bwMode="auto">
          <a:xfrm>
            <a:off x="5275263" y="2071688"/>
            <a:ext cx="2897187" cy="1320800"/>
          </a:xfrm>
          <a:prstGeom prst="roundRect">
            <a:avLst/>
          </a:prstGeom>
          <a:solidFill>
            <a:srgbClr val="213A7B"/>
          </a:solidFill>
          <a:ln>
            <a:solidFill>
              <a:schemeClr val="bg1"/>
            </a:solidFill>
          </a:ln>
          <a:effectLst/>
          <a:extLst/>
        </p:spPr>
        <p:txBody>
          <a:bodyPr lIns="90000" tIns="46800" rIns="90000" bIns="46800"/>
          <a:lstStyle/>
          <a:p>
            <a:pPr marL="0" lvl="1" algn="r" defTabSz="711200">
              <a:lnSpc>
                <a:spcPct val="90000"/>
              </a:lnSpc>
              <a:spcAft>
                <a:spcPct val="15000"/>
              </a:spcAft>
              <a:defRPr/>
            </a:pPr>
            <a:r>
              <a:rPr lang="en-GB" sz="1400" dirty="0">
                <a:solidFill>
                  <a:schemeClr val="bg1"/>
                </a:solidFill>
                <a:cs typeface="+mn-cs"/>
              </a:rPr>
              <a:t>Want to market high quality lubricants with no risk of field problems</a:t>
            </a:r>
          </a:p>
          <a:p>
            <a:pPr marL="171450" lvl="1" indent="-171450" defTabSz="711200">
              <a:lnSpc>
                <a:spcPct val="90000"/>
              </a:lnSpc>
              <a:spcAft>
                <a:spcPct val="15000"/>
              </a:spcAft>
              <a:buFontTx/>
              <a:buChar char="••"/>
              <a:defRPr/>
            </a:pPr>
            <a:endParaRPr lang="en-GB" sz="1400" dirty="0">
              <a:solidFill>
                <a:schemeClr val="bg1"/>
              </a:solidFill>
              <a:cs typeface="+mn-cs"/>
            </a:endParaRPr>
          </a:p>
          <a:p>
            <a:pPr marL="171450" lvl="1" indent="-171450" defTabSz="711200">
              <a:lnSpc>
                <a:spcPct val="90000"/>
              </a:lnSpc>
              <a:spcAft>
                <a:spcPct val="15000"/>
              </a:spcAft>
              <a:buFontTx/>
              <a:buChar char="••"/>
              <a:defRPr/>
            </a:pPr>
            <a:endParaRPr lang="en-GB" sz="1400" dirty="0">
              <a:solidFill>
                <a:schemeClr val="bg1"/>
              </a:solidFill>
              <a:cs typeface="+mn-cs"/>
            </a:endParaRPr>
          </a:p>
        </p:txBody>
      </p:sp>
      <p:sp>
        <p:nvSpPr>
          <p:cNvPr id="7" name="Rounded Rectangle 21"/>
          <p:cNvSpPr>
            <a:spLocks noChangeArrowheads="1"/>
          </p:cNvSpPr>
          <p:nvPr/>
        </p:nvSpPr>
        <p:spPr bwMode="auto">
          <a:xfrm flipH="1">
            <a:off x="755650" y="2071688"/>
            <a:ext cx="2897188" cy="1320800"/>
          </a:xfrm>
          <a:prstGeom prst="roundRect">
            <a:avLst>
              <a:gd name="adj" fmla="val 16667"/>
            </a:avLst>
          </a:prstGeom>
          <a:solidFill>
            <a:srgbClr val="213A7B"/>
          </a:solidFill>
          <a:ln w="9525">
            <a:solidFill>
              <a:schemeClr val="bg1"/>
            </a:solidFill>
            <a:round/>
            <a:headEnd/>
            <a:tailEnd/>
          </a:ln>
        </p:spPr>
        <p:txBody>
          <a:bodyPr lIns="90000" tIns="46800" rIns="90000" bIns="46800"/>
          <a:lstStyle/>
          <a:p>
            <a:pPr marL="0" lvl="1" defTabSz="711200">
              <a:lnSpc>
                <a:spcPct val="90000"/>
              </a:lnSpc>
              <a:spcAft>
                <a:spcPct val="15000"/>
              </a:spcAft>
            </a:pPr>
            <a:r>
              <a:rPr lang="en-GB" sz="1400">
                <a:solidFill>
                  <a:schemeClr val="bg1"/>
                </a:solidFill>
              </a:rPr>
              <a:t>Need to define lubricants that will protect their engines</a:t>
            </a:r>
          </a:p>
        </p:txBody>
      </p:sp>
      <p:sp>
        <p:nvSpPr>
          <p:cNvPr id="18437" name="Title 15"/>
          <p:cNvSpPr>
            <a:spLocks noGrp="1"/>
          </p:cNvSpPr>
          <p:nvPr>
            <p:ph type="title"/>
          </p:nvPr>
        </p:nvSpPr>
        <p:spPr>
          <a:xfrm>
            <a:off x="395288" y="1125538"/>
            <a:ext cx="8229600" cy="719137"/>
          </a:xfrm>
        </p:spPr>
        <p:txBody>
          <a:bodyPr/>
          <a:lstStyle/>
          <a:p>
            <a:r>
              <a:rPr lang="en-GB" smtClean="0"/>
              <a:t>Who Needs Lubricant Tests?</a:t>
            </a:r>
          </a:p>
        </p:txBody>
      </p:sp>
      <p:sp>
        <p:nvSpPr>
          <p:cNvPr id="8" name="Oval 9"/>
          <p:cNvSpPr/>
          <p:nvPr/>
        </p:nvSpPr>
        <p:spPr bwMode="auto">
          <a:xfrm>
            <a:off x="2906713" y="2711450"/>
            <a:ext cx="3121025" cy="2971800"/>
          </a:xfrm>
          <a:prstGeom prst="ellipse">
            <a:avLst/>
          </a:prstGeom>
          <a:gradFill>
            <a:gsLst>
              <a:gs pos="0">
                <a:srgbClr val="002776"/>
              </a:gs>
              <a:gs pos="100000">
                <a:srgbClr val="BBE0E3">
                  <a:lumMod val="50000"/>
                </a:srgbClr>
              </a:gs>
            </a:gsLst>
            <a:lin ang="5400000" scaled="0"/>
          </a:gradFill>
          <a:ln w="28575">
            <a:solidFill>
              <a:srgbClr val="FFFFFF">
                <a:lumMod val="95000"/>
              </a:srgbClr>
            </a:solidFill>
          </a:ln>
          <a:effectLst/>
          <a:extLst/>
        </p:spPr>
        <p:txBody>
          <a:bodyPr lIns="90000" tIns="46800" rIns="90000" bIns="46800"/>
          <a:lstStyle/>
          <a:p>
            <a:pPr fontAlgn="auto">
              <a:spcBef>
                <a:spcPts val="0"/>
              </a:spcBef>
              <a:spcAft>
                <a:spcPts val="0"/>
              </a:spcAft>
              <a:defRPr/>
            </a:pPr>
            <a:endParaRPr lang="en-GB" kern="0">
              <a:solidFill>
                <a:srgbClr val="002776"/>
              </a:solidFill>
              <a:cs typeface="+mn-cs"/>
            </a:endParaRPr>
          </a:p>
        </p:txBody>
      </p:sp>
      <p:sp>
        <p:nvSpPr>
          <p:cNvPr id="9" name="Rectangle 8"/>
          <p:cNvSpPr>
            <a:spLocks noChangeArrowheads="1"/>
          </p:cNvSpPr>
          <p:nvPr/>
        </p:nvSpPr>
        <p:spPr bwMode="auto">
          <a:xfrm>
            <a:off x="3059113" y="3354388"/>
            <a:ext cx="1343025" cy="506412"/>
          </a:xfrm>
          <a:prstGeom prst="rect">
            <a:avLst/>
          </a:prstGeom>
          <a:noFill/>
          <a:ln w="9525">
            <a:noFill/>
            <a:miter lim="800000"/>
            <a:headEnd/>
            <a:tailEnd/>
          </a:ln>
        </p:spPr>
        <p:txBody>
          <a:bodyPr lIns="90000" tIns="46800" rIns="90000" bIns="46800"/>
          <a:lstStyle/>
          <a:p>
            <a:pPr algn="ctr"/>
            <a:r>
              <a:rPr lang="en-GB">
                <a:solidFill>
                  <a:schemeClr val="bg1"/>
                </a:solidFill>
              </a:rPr>
              <a:t>ACEA</a:t>
            </a:r>
          </a:p>
        </p:txBody>
      </p:sp>
      <p:sp>
        <p:nvSpPr>
          <p:cNvPr id="10" name="Rectangle 9"/>
          <p:cNvSpPr>
            <a:spLocks noChangeArrowheads="1"/>
          </p:cNvSpPr>
          <p:nvPr/>
        </p:nvSpPr>
        <p:spPr bwMode="auto">
          <a:xfrm>
            <a:off x="4467225" y="3354388"/>
            <a:ext cx="1417638" cy="506412"/>
          </a:xfrm>
          <a:prstGeom prst="rect">
            <a:avLst/>
          </a:prstGeom>
          <a:noFill/>
          <a:ln w="9525">
            <a:noFill/>
            <a:miter lim="800000"/>
            <a:headEnd/>
            <a:tailEnd/>
          </a:ln>
        </p:spPr>
        <p:txBody>
          <a:bodyPr lIns="90000" tIns="46800" rIns="90000" bIns="46800"/>
          <a:lstStyle/>
          <a:p>
            <a:pPr algn="ctr"/>
            <a:r>
              <a:rPr lang="en-GB">
                <a:solidFill>
                  <a:schemeClr val="bg1"/>
                </a:solidFill>
              </a:rPr>
              <a:t>ATIEL</a:t>
            </a:r>
          </a:p>
        </p:txBody>
      </p:sp>
      <p:sp>
        <p:nvSpPr>
          <p:cNvPr id="11" name="Rectangle 10"/>
          <p:cNvSpPr>
            <a:spLocks noChangeArrowheads="1"/>
          </p:cNvSpPr>
          <p:nvPr/>
        </p:nvSpPr>
        <p:spPr bwMode="auto">
          <a:xfrm>
            <a:off x="3059113" y="4578350"/>
            <a:ext cx="1343025" cy="506413"/>
          </a:xfrm>
          <a:prstGeom prst="rect">
            <a:avLst/>
          </a:prstGeom>
          <a:noFill/>
          <a:ln w="9525">
            <a:noFill/>
            <a:miter lim="800000"/>
            <a:headEnd/>
            <a:tailEnd/>
          </a:ln>
        </p:spPr>
        <p:txBody>
          <a:bodyPr lIns="90000" tIns="46800" rIns="90000" bIns="46800"/>
          <a:lstStyle/>
          <a:p>
            <a:pPr algn="ctr"/>
            <a:r>
              <a:rPr lang="en-GB">
                <a:solidFill>
                  <a:schemeClr val="bg1"/>
                </a:solidFill>
              </a:rPr>
              <a:t>ATC</a:t>
            </a:r>
          </a:p>
        </p:txBody>
      </p:sp>
      <p:sp>
        <p:nvSpPr>
          <p:cNvPr id="12" name="Rectangle 11"/>
          <p:cNvSpPr>
            <a:spLocks noChangeArrowheads="1"/>
          </p:cNvSpPr>
          <p:nvPr/>
        </p:nvSpPr>
        <p:spPr bwMode="auto">
          <a:xfrm>
            <a:off x="4467225" y="4235450"/>
            <a:ext cx="1417638" cy="508000"/>
          </a:xfrm>
          <a:prstGeom prst="rect">
            <a:avLst/>
          </a:prstGeom>
          <a:noFill/>
          <a:ln w="9525">
            <a:noFill/>
            <a:miter lim="800000"/>
            <a:headEnd/>
            <a:tailEnd/>
          </a:ln>
        </p:spPr>
        <p:txBody>
          <a:bodyPr lIns="90000" tIns="46800" rIns="90000" bIns="46800"/>
          <a:lstStyle/>
          <a:p>
            <a:endParaRPr lang="en-GB" sz="1600">
              <a:solidFill>
                <a:schemeClr val="bg1"/>
              </a:solidFill>
            </a:endParaRPr>
          </a:p>
        </p:txBody>
      </p:sp>
      <p:cxnSp>
        <p:nvCxnSpPr>
          <p:cNvPr id="18443" name="Straight Connector 12"/>
          <p:cNvCxnSpPr>
            <a:cxnSpLocks noChangeShapeType="1"/>
            <a:stCxn id="8" idx="0"/>
            <a:endCxn id="8" idx="4"/>
          </p:cNvCxnSpPr>
          <p:nvPr/>
        </p:nvCxnSpPr>
        <p:spPr bwMode="auto">
          <a:xfrm>
            <a:off x="4467225" y="2711450"/>
            <a:ext cx="0" cy="2971800"/>
          </a:xfrm>
          <a:prstGeom prst="line">
            <a:avLst/>
          </a:prstGeom>
          <a:noFill/>
          <a:ln w="28575" algn="ctr">
            <a:solidFill>
              <a:schemeClr val="bg1"/>
            </a:solidFill>
            <a:round/>
            <a:headEnd/>
            <a:tailEnd/>
          </a:ln>
        </p:spPr>
      </p:cxnSp>
      <p:cxnSp>
        <p:nvCxnSpPr>
          <p:cNvPr id="18444" name="Straight Connector 13"/>
          <p:cNvCxnSpPr>
            <a:cxnSpLocks noChangeShapeType="1"/>
            <a:stCxn id="8" idx="2"/>
            <a:endCxn id="8" idx="6"/>
          </p:cNvCxnSpPr>
          <p:nvPr/>
        </p:nvCxnSpPr>
        <p:spPr bwMode="auto">
          <a:xfrm>
            <a:off x="2906713" y="4197350"/>
            <a:ext cx="3121025" cy="0"/>
          </a:xfrm>
          <a:prstGeom prst="line">
            <a:avLst/>
          </a:prstGeom>
          <a:noFill/>
          <a:ln w="28575" algn="ctr">
            <a:solidFill>
              <a:schemeClr val="bg1"/>
            </a:solidFill>
            <a:round/>
            <a:headEnd/>
            <a:tailEnd/>
          </a:ln>
        </p:spPr>
      </p:cxnSp>
      <p:sp>
        <p:nvSpPr>
          <p:cNvPr id="18" name="Rounded Rectangle 21"/>
          <p:cNvSpPr/>
          <p:nvPr/>
        </p:nvSpPr>
        <p:spPr bwMode="auto">
          <a:xfrm>
            <a:off x="1835150" y="2636838"/>
            <a:ext cx="5257800" cy="3073400"/>
          </a:xfrm>
          <a:prstGeom prst="roundRect">
            <a:avLst/>
          </a:prstGeom>
          <a:gradFill>
            <a:gsLst>
              <a:gs pos="0">
                <a:srgbClr val="002776"/>
              </a:gs>
              <a:gs pos="100000">
                <a:srgbClr val="BBE0E3">
                  <a:lumMod val="50000"/>
                </a:srgbClr>
              </a:gs>
            </a:gsLst>
            <a:lin ang="5400000" scaled="0"/>
          </a:gradFill>
          <a:ln w="28575">
            <a:solidFill>
              <a:srgbClr val="FFFFFF">
                <a:lumMod val="95000"/>
              </a:srgbClr>
            </a:solidFill>
          </a:ln>
          <a:effectLst/>
          <a:extLst/>
        </p:spPr>
        <p:txBody>
          <a:bodyPr lIns="90000" tIns="46800" rIns="90000" bIns="46800" anchor="ctr"/>
          <a:lstStyle/>
          <a:p>
            <a:pPr marL="0" lvl="1" algn="ctr" defTabSz="711200">
              <a:lnSpc>
                <a:spcPct val="90000"/>
              </a:lnSpc>
              <a:spcAft>
                <a:spcPct val="15000"/>
              </a:spcAft>
              <a:defRPr/>
            </a:pPr>
            <a:r>
              <a:rPr lang="en-GB" sz="2400" dirty="0">
                <a:solidFill>
                  <a:schemeClr val="bg1"/>
                </a:solidFill>
                <a:cs typeface="+mn-cs"/>
              </a:rPr>
              <a:t>ALL NEED</a:t>
            </a:r>
          </a:p>
          <a:p>
            <a:pPr marL="0" lvl="1" algn="ctr" defTabSz="711200">
              <a:lnSpc>
                <a:spcPct val="90000"/>
              </a:lnSpc>
              <a:spcAft>
                <a:spcPct val="15000"/>
              </a:spcAft>
              <a:defRPr/>
            </a:pPr>
            <a:endParaRPr lang="en-GB" sz="2400" dirty="0">
              <a:solidFill>
                <a:schemeClr val="bg1"/>
              </a:solidFill>
              <a:cs typeface="+mn-cs"/>
            </a:endParaRPr>
          </a:p>
          <a:p>
            <a:pPr marL="0" lvl="1" algn="ctr" defTabSz="711200">
              <a:lnSpc>
                <a:spcPct val="90000"/>
              </a:lnSpc>
              <a:spcAft>
                <a:spcPct val="15000"/>
              </a:spcAft>
              <a:defRPr/>
            </a:pPr>
            <a:r>
              <a:rPr lang="en-GB" sz="2400" dirty="0">
                <a:solidFill>
                  <a:schemeClr val="bg1"/>
                </a:solidFill>
                <a:cs typeface="+mn-cs"/>
              </a:rPr>
              <a:t>Well designed, reliable and cost effective engine tests that cover all engine parameters and match real field performance</a:t>
            </a:r>
          </a:p>
          <a:p>
            <a:pPr lvl="1">
              <a:defRPr/>
            </a:pPr>
            <a:endParaRPr lang="en-GB" dirty="0">
              <a:cs typeface="+mn-cs"/>
            </a:endParaRPr>
          </a:p>
          <a:p>
            <a:pPr lvl="1">
              <a:defRPr/>
            </a:pPr>
            <a:endParaRPr lang="en-GB" dirty="0">
              <a:cs typeface="+mn-cs"/>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nodePh="1">
                                  <p:stCondLst>
                                    <p:cond delay="0"/>
                                  </p:stCondLst>
                                  <p:endCondLst>
                                    <p:cond evt="begin" delay="0">
                                      <p:tn val="23"/>
                                    </p:cond>
                                  </p:end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p:bldP spid="10" grpId="0"/>
      <p:bldP spid="11" grpId="0"/>
      <p:bldP spid="12"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323850" y="1052513"/>
            <a:ext cx="8134350" cy="1431925"/>
          </a:xfrm>
        </p:spPr>
        <p:txBody>
          <a:bodyPr/>
          <a:lstStyle/>
          <a:p>
            <a:r>
              <a:rPr lang="en-GB" sz="2800" b="1" smtClean="0">
                <a:solidFill>
                  <a:srgbClr val="050897"/>
                </a:solidFill>
                <a:latin typeface="Arial" charset="0"/>
              </a:rPr>
              <a:t>New Test Development Group (TDG):</a:t>
            </a:r>
            <a:br>
              <a:rPr lang="en-GB" sz="2800" b="1" smtClean="0">
                <a:solidFill>
                  <a:srgbClr val="050897"/>
                </a:solidFill>
                <a:latin typeface="Arial" charset="0"/>
              </a:rPr>
            </a:br>
            <a:r>
              <a:rPr lang="en-GB" sz="2400" b="1" smtClean="0">
                <a:solidFill>
                  <a:srgbClr val="050897"/>
                </a:solidFill>
              </a:rPr>
              <a:t>(CEC TDG-L-105) Low Temperature Pumpability for Used Oils </a:t>
            </a:r>
            <a:r>
              <a:rPr lang="en-GB" sz="2800" b="1" smtClean="0"/>
              <a:t/>
            </a:r>
            <a:br>
              <a:rPr lang="en-GB" sz="2800" b="1" smtClean="0"/>
            </a:br>
            <a:endParaRPr lang="en-GB" sz="2800" b="1" smtClean="0">
              <a:solidFill>
                <a:srgbClr val="050897"/>
              </a:solidFill>
              <a:latin typeface="Arial" charset="0"/>
            </a:endParaRPr>
          </a:p>
        </p:txBody>
      </p:sp>
      <p:sp>
        <p:nvSpPr>
          <p:cNvPr id="44034" name="Rectangle 3"/>
          <p:cNvSpPr>
            <a:spLocks noGrp="1" noChangeArrowheads="1"/>
          </p:cNvSpPr>
          <p:nvPr>
            <p:ph type="body" idx="1"/>
          </p:nvPr>
        </p:nvSpPr>
        <p:spPr>
          <a:xfrm>
            <a:off x="468313" y="2309813"/>
            <a:ext cx="5759450" cy="4548187"/>
          </a:xfrm>
        </p:spPr>
        <p:txBody>
          <a:bodyPr/>
          <a:lstStyle/>
          <a:p>
            <a:pPr eaLnBrk="1" hangingPunct="1">
              <a:lnSpc>
                <a:spcPct val="80000"/>
              </a:lnSpc>
              <a:buFont typeface="Wingdings" pitchFamily="2" charset="2"/>
              <a:buNone/>
            </a:pPr>
            <a:r>
              <a:rPr lang="en-GB" sz="2000" smtClean="0">
                <a:latin typeface="Arial" charset="0"/>
              </a:rPr>
              <a:t>	</a:t>
            </a:r>
            <a:r>
              <a:rPr lang="en-GB" sz="2000" b="1" smtClean="0">
                <a:solidFill>
                  <a:srgbClr val="050897"/>
                </a:solidFill>
                <a:latin typeface="Arial" charset="0"/>
              </a:rPr>
              <a:t>Terms of Reference for TDG-L-105</a:t>
            </a:r>
          </a:p>
          <a:p>
            <a:pPr eaLnBrk="1" hangingPunct="1">
              <a:lnSpc>
                <a:spcPct val="80000"/>
              </a:lnSpc>
              <a:buFont typeface="Wingdings" pitchFamily="2" charset="2"/>
              <a:buNone/>
            </a:pPr>
            <a:endParaRPr lang="en-GB" sz="1600" b="1" smtClean="0">
              <a:solidFill>
                <a:srgbClr val="050897"/>
              </a:solidFill>
              <a:latin typeface="Arial" charset="0"/>
            </a:endParaRPr>
          </a:p>
          <a:p>
            <a:pPr eaLnBrk="1" hangingPunct="1">
              <a:lnSpc>
                <a:spcPct val="90000"/>
              </a:lnSpc>
            </a:pPr>
            <a:r>
              <a:rPr lang="en-US" sz="1600" smtClean="0">
                <a:solidFill>
                  <a:srgbClr val="050897"/>
                </a:solidFill>
                <a:latin typeface="Arial" charset="0"/>
                <a:cs typeface="Arial" charset="0"/>
              </a:rPr>
              <a:t>Development of an bench test which simulates low temperature pumpability problems observed in the field during the cold Winter of 2008/2009</a:t>
            </a:r>
          </a:p>
          <a:p>
            <a:pPr>
              <a:lnSpc>
                <a:spcPct val="90000"/>
              </a:lnSpc>
            </a:pPr>
            <a:r>
              <a:rPr lang="en-US" sz="1600" smtClean="0">
                <a:solidFill>
                  <a:srgbClr val="050897"/>
                </a:solidFill>
                <a:latin typeface="Arial" charset="0"/>
                <a:cs typeface="Arial" charset="0"/>
              </a:rPr>
              <a:t>ISP selected by tender as the Lead Laboratory</a:t>
            </a:r>
          </a:p>
          <a:p>
            <a:pPr>
              <a:lnSpc>
                <a:spcPct val="90000"/>
              </a:lnSpc>
            </a:pPr>
            <a:r>
              <a:rPr lang="en-GB" sz="1600" smtClean="0">
                <a:solidFill>
                  <a:srgbClr val="050897"/>
                </a:solidFill>
                <a:latin typeface="Arial" charset="0"/>
                <a:cs typeface="Arial" charset="0"/>
              </a:rPr>
              <a:t>TDG will evaluate low temperature pumpability (as measured by MRV) of engine oil dosed with biofuel and aged in laboratory glassware. The initial phase of the test development will include an investigation phase. </a:t>
            </a:r>
          </a:p>
          <a:p>
            <a:pPr lvl="1">
              <a:lnSpc>
                <a:spcPct val="90000"/>
              </a:lnSpc>
            </a:pPr>
            <a:r>
              <a:rPr lang="en-GB" sz="1600" smtClean="0">
                <a:solidFill>
                  <a:srgbClr val="050897"/>
                </a:solidFill>
                <a:latin typeface="Arial" charset="0"/>
                <a:cs typeface="Arial" charset="0"/>
              </a:rPr>
              <a:t>Test hardware and type: GFC or Daimler</a:t>
            </a:r>
          </a:p>
          <a:p>
            <a:pPr lvl="1">
              <a:lnSpc>
                <a:spcPct val="90000"/>
              </a:lnSpc>
            </a:pPr>
            <a:r>
              <a:rPr lang="en-GB" sz="1600" smtClean="0">
                <a:solidFill>
                  <a:srgbClr val="050897"/>
                </a:solidFill>
                <a:latin typeface="Arial" charset="0"/>
                <a:cs typeface="Arial" charset="0"/>
              </a:rPr>
              <a:t>Modifications to current GFC oxidation and Daimler oxidation methods</a:t>
            </a:r>
          </a:p>
          <a:p>
            <a:pPr lvl="1">
              <a:lnSpc>
                <a:spcPct val="90000"/>
              </a:lnSpc>
            </a:pPr>
            <a:r>
              <a:rPr lang="en-GB" sz="1600" smtClean="0">
                <a:solidFill>
                  <a:srgbClr val="050897"/>
                </a:solidFill>
                <a:latin typeface="Arial" charset="0"/>
                <a:cs typeface="Arial" charset="0"/>
              </a:rPr>
              <a:t>Fuel type (B15 or B100) </a:t>
            </a:r>
          </a:p>
          <a:p>
            <a:pPr>
              <a:lnSpc>
                <a:spcPct val="90000"/>
              </a:lnSpc>
            </a:pPr>
            <a:r>
              <a:rPr lang="en-GB" sz="1600" smtClean="0">
                <a:solidFill>
                  <a:srgbClr val="050897"/>
                </a:solidFill>
                <a:latin typeface="Arial" charset="0"/>
                <a:cs typeface="Arial" charset="0"/>
              </a:rPr>
              <a:t>First meeting 15</a:t>
            </a:r>
            <a:r>
              <a:rPr lang="en-GB" sz="1600" baseline="30000" smtClean="0">
                <a:solidFill>
                  <a:srgbClr val="050897"/>
                </a:solidFill>
                <a:latin typeface="Arial" charset="0"/>
                <a:cs typeface="Arial" charset="0"/>
              </a:rPr>
              <a:t>th</a:t>
            </a:r>
            <a:r>
              <a:rPr lang="en-GB" sz="1600" smtClean="0">
                <a:solidFill>
                  <a:srgbClr val="050897"/>
                </a:solidFill>
                <a:latin typeface="Arial" charset="0"/>
                <a:cs typeface="Arial" charset="0"/>
              </a:rPr>
              <a:t> December 2010  </a:t>
            </a:r>
            <a:endParaRPr lang="en-GB" sz="1400" smtClean="0">
              <a:solidFill>
                <a:srgbClr val="050897"/>
              </a:solidFill>
              <a:latin typeface="Arial" charset="0"/>
              <a:cs typeface="Arial" charset="0"/>
            </a:endParaRPr>
          </a:p>
          <a:p>
            <a:pPr eaLnBrk="1" hangingPunct="1">
              <a:lnSpc>
                <a:spcPct val="80000"/>
              </a:lnSpc>
            </a:pPr>
            <a:endParaRPr lang="en-GB" sz="1800" smtClean="0">
              <a:solidFill>
                <a:srgbClr val="050897"/>
              </a:solidFill>
              <a:latin typeface="Arial" charset="0"/>
              <a:cs typeface="Arial" charset="0"/>
            </a:endParaRPr>
          </a:p>
          <a:p>
            <a:pPr eaLnBrk="1" hangingPunct="1">
              <a:lnSpc>
                <a:spcPct val="80000"/>
              </a:lnSpc>
            </a:pPr>
            <a:endParaRPr lang="en-GB" sz="1800" smtClean="0">
              <a:solidFill>
                <a:srgbClr val="050897"/>
              </a:solidFill>
              <a:latin typeface="Arial" charset="0"/>
            </a:endParaRPr>
          </a:p>
        </p:txBody>
      </p:sp>
      <p:pic>
        <p:nvPicPr>
          <p:cNvPr id="44035" name="Picture 10" descr="http://media.lubrizol.com/FotoWeb/FWbin/preview.dll/GEN-070729-207.jpg?D=A977A8D178D5FCC3AB05661247282277A3600DFE99D54E797207E937F1159C236971BCCE9EC4524019BF22A1851F085D0EF747FE38FAF6159199A20E532433F85E2698581001334F713827398A1DAD44656A3DFEB84917C8BA38A436D4E3BCF360415E62574B1F7694389024D3C848C47F20A3F015BF23596E9C2F6F06F2DA175A3DB3AB2D0719E1C7C4F5B1B739EFB0"/>
          <p:cNvPicPr>
            <a:picLocks noChangeAspect="1" noChangeArrowheads="1"/>
          </p:cNvPicPr>
          <p:nvPr/>
        </p:nvPicPr>
        <p:blipFill>
          <a:blip r:embed="rId3"/>
          <a:srcRect l="37935" b="30656"/>
          <a:stretch>
            <a:fillRect/>
          </a:stretch>
        </p:blipFill>
        <p:spPr bwMode="auto">
          <a:xfrm>
            <a:off x="6372225" y="3284538"/>
            <a:ext cx="2451100" cy="24479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288" y="1341438"/>
            <a:ext cx="8134350" cy="1431925"/>
          </a:xfrm>
        </p:spPr>
        <p:txBody>
          <a:bodyPr/>
          <a:lstStyle/>
          <a:p>
            <a:pPr marL="342900" indent="-342900" eaLnBrk="1" hangingPunct="1">
              <a:lnSpc>
                <a:spcPct val="120000"/>
              </a:lnSpc>
              <a:spcBef>
                <a:spcPct val="20000"/>
              </a:spcBef>
              <a:defRPr/>
            </a:pPr>
            <a:r>
              <a:rPr lang="en-GB" sz="2800" b="1" smtClean="0">
                <a:solidFill>
                  <a:srgbClr val="050897"/>
                </a:solidFill>
                <a:latin typeface="Arial" charset="0"/>
              </a:rPr>
              <a:t>New Test Development Group (TDG):</a:t>
            </a:r>
            <a:br>
              <a:rPr lang="en-GB" sz="2800" b="1" smtClean="0">
                <a:solidFill>
                  <a:srgbClr val="050897"/>
                </a:solidFill>
                <a:latin typeface="Arial" charset="0"/>
              </a:rPr>
            </a:br>
            <a:r>
              <a:rPr lang="en-GB" sz="1800" b="1" smtClean="0">
                <a:solidFill>
                  <a:srgbClr val="050897"/>
                </a:solidFill>
                <a:latin typeface="Arial" charset="0"/>
                <a:cs typeface="Arial" charset="0"/>
              </a:rPr>
              <a:t>TDG L-106 </a:t>
            </a:r>
            <a:r>
              <a:rPr lang="en-GB" sz="1800" smtClean="0">
                <a:solidFill>
                  <a:srgbClr val="050897"/>
                </a:solidFill>
                <a:latin typeface="Arial" charset="0"/>
                <a:cs typeface="Arial" charset="0"/>
              </a:rPr>
              <a:t>– DV6 Euro 5,Oil Dispersion Test at Medium Temperature for Passenger Car Direct Injection Diesel Engines - Replacement of DV4</a:t>
            </a:r>
            <a:r>
              <a:rPr lang="en-GB" sz="2000" b="1" smtClean="0">
                <a:solidFill>
                  <a:srgbClr val="000000"/>
                </a:solidFill>
              </a:rPr>
              <a:t/>
            </a:r>
            <a:br>
              <a:rPr lang="en-GB" sz="2000" b="1" smtClean="0">
                <a:solidFill>
                  <a:srgbClr val="000000"/>
                </a:solidFill>
              </a:rPr>
            </a:br>
            <a:r>
              <a:rPr lang="en-GB" sz="2000" smtClean="0">
                <a:solidFill>
                  <a:srgbClr val="000000"/>
                </a:solidFill>
                <a:effectLst>
                  <a:outerShdw blurRad="38100" dist="38100" dir="2700000" algn="tl">
                    <a:srgbClr val="C0C0C0"/>
                  </a:outerShdw>
                </a:effectLst>
                <a:latin typeface="Arial" charset="0"/>
              </a:rPr>
              <a:t/>
            </a:r>
            <a:br>
              <a:rPr lang="en-GB" sz="2000" smtClean="0">
                <a:solidFill>
                  <a:srgbClr val="000000"/>
                </a:solidFill>
                <a:effectLst>
                  <a:outerShdw blurRad="38100" dist="38100" dir="2700000" algn="tl">
                    <a:srgbClr val="C0C0C0"/>
                  </a:outerShdw>
                </a:effectLst>
                <a:latin typeface="Arial" charset="0"/>
              </a:rPr>
            </a:br>
            <a:endParaRPr lang="en-GB" sz="2800" b="1" smtClean="0">
              <a:solidFill>
                <a:srgbClr val="050897"/>
              </a:solidFill>
              <a:latin typeface="Arial" charset="0"/>
            </a:endParaRPr>
          </a:p>
        </p:txBody>
      </p:sp>
      <p:sp>
        <p:nvSpPr>
          <p:cNvPr id="46082" name="Rectangle 3"/>
          <p:cNvSpPr>
            <a:spLocks noGrp="1" noChangeArrowheads="1"/>
          </p:cNvSpPr>
          <p:nvPr>
            <p:ph type="body" idx="1"/>
          </p:nvPr>
        </p:nvSpPr>
        <p:spPr>
          <a:xfrm>
            <a:off x="611188" y="2301875"/>
            <a:ext cx="5341937" cy="4548188"/>
          </a:xfrm>
        </p:spPr>
        <p:txBody>
          <a:bodyPr/>
          <a:lstStyle/>
          <a:p>
            <a:pPr eaLnBrk="1" hangingPunct="1">
              <a:lnSpc>
                <a:spcPct val="80000"/>
              </a:lnSpc>
              <a:buFont typeface="Wingdings" pitchFamily="2" charset="2"/>
              <a:buNone/>
            </a:pPr>
            <a:r>
              <a:rPr lang="en-GB" sz="2000" smtClean="0">
                <a:latin typeface="Arial" charset="0"/>
              </a:rPr>
              <a:t>	</a:t>
            </a:r>
            <a:r>
              <a:rPr lang="en-GB" sz="1600" b="1" smtClean="0">
                <a:solidFill>
                  <a:srgbClr val="050897"/>
                </a:solidFill>
                <a:latin typeface="Arial" charset="0"/>
                <a:cs typeface="Arial" charset="0"/>
              </a:rPr>
              <a:t>Terms of Reference for TDG-L-106</a:t>
            </a:r>
          </a:p>
          <a:p>
            <a:pPr>
              <a:buFont typeface="Arial" charset="0"/>
              <a:buNone/>
            </a:pPr>
            <a:r>
              <a:rPr lang="en-US" sz="1400" b="1" smtClean="0">
                <a:solidFill>
                  <a:srgbClr val="050897"/>
                </a:solidFill>
                <a:latin typeface="Arial" charset="0"/>
                <a:cs typeface="Arial" charset="0"/>
              </a:rPr>
              <a:t>Performance criteria </a:t>
            </a:r>
          </a:p>
          <a:p>
            <a:r>
              <a:rPr lang="en-US" sz="1400" smtClean="0">
                <a:solidFill>
                  <a:srgbClr val="050897"/>
                </a:solidFill>
                <a:latin typeface="Arial" charset="0"/>
                <a:cs typeface="Arial" charset="0"/>
              </a:rPr>
              <a:t>Viscosity increase at </a:t>
            </a:r>
            <a:r>
              <a:rPr lang="en-GB" sz="1400" smtClean="0">
                <a:solidFill>
                  <a:srgbClr val="050897"/>
                </a:solidFill>
                <a:latin typeface="Arial" charset="0"/>
                <a:cs typeface="Arial" charset="0"/>
              </a:rPr>
              <a:t>6% soot </a:t>
            </a:r>
          </a:p>
          <a:p>
            <a:r>
              <a:rPr lang="en-GB" sz="1400" smtClean="0">
                <a:solidFill>
                  <a:srgbClr val="050897"/>
                </a:solidFill>
                <a:latin typeface="Arial" charset="0"/>
                <a:cs typeface="Arial" charset="0"/>
              </a:rPr>
              <a:t>Piston </a:t>
            </a:r>
            <a:r>
              <a:rPr lang="en-US" sz="1400" smtClean="0">
                <a:solidFill>
                  <a:srgbClr val="050897"/>
                </a:solidFill>
                <a:latin typeface="Arial" charset="0"/>
                <a:cs typeface="Arial" charset="0"/>
              </a:rPr>
              <a:t>deposits </a:t>
            </a:r>
            <a:endParaRPr lang="en-GB" sz="1400" smtClean="0">
              <a:solidFill>
                <a:srgbClr val="050897"/>
              </a:solidFill>
              <a:latin typeface="Arial" charset="0"/>
              <a:cs typeface="Arial" charset="0"/>
            </a:endParaRPr>
          </a:p>
          <a:p>
            <a:r>
              <a:rPr lang="en-US" sz="1400" smtClean="0">
                <a:solidFill>
                  <a:srgbClr val="050897"/>
                </a:solidFill>
                <a:latin typeface="Arial" charset="0"/>
                <a:cs typeface="Arial" charset="0"/>
              </a:rPr>
              <a:t>The target of the test development is to maintain the same duration as DV4 -120hrs</a:t>
            </a:r>
            <a:endParaRPr lang="en-GB" sz="1400" smtClean="0">
              <a:solidFill>
                <a:srgbClr val="050897"/>
              </a:solidFill>
              <a:latin typeface="Arial" charset="0"/>
              <a:cs typeface="Arial" charset="0"/>
            </a:endParaRPr>
          </a:p>
          <a:p>
            <a:pPr>
              <a:buFont typeface="Arial" charset="0"/>
              <a:buNone/>
            </a:pPr>
            <a:r>
              <a:rPr lang="en-GB" sz="1400" b="1" smtClean="0">
                <a:solidFill>
                  <a:srgbClr val="050897"/>
                </a:solidFill>
                <a:latin typeface="Arial" charset="0"/>
                <a:cs typeface="Arial" charset="0"/>
              </a:rPr>
              <a:t>Hardware</a:t>
            </a:r>
          </a:p>
          <a:p>
            <a:r>
              <a:rPr lang="en-US" sz="1400" smtClean="0">
                <a:solidFill>
                  <a:srgbClr val="050897"/>
                </a:solidFill>
                <a:latin typeface="Arial" charset="0"/>
                <a:cs typeface="Arial" charset="0"/>
              </a:rPr>
              <a:t>PSA’s DV6CTED Euro 5 1.6L HDi engine. This engine will be available for between 5 to 10 years and PSA will provide engine hardware, adaptation parts, opened ECU (during test development), normal ECU (when test is developed) and technical </a:t>
            </a:r>
            <a:r>
              <a:rPr lang="en-GB" sz="1400" smtClean="0">
                <a:solidFill>
                  <a:srgbClr val="050897"/>
                </a:solidFill>
                <a:latin typeface="Arial" charset="0"/>
                <a:cs typeface="Arial" charset="0"/>
              </a:rPr>
              <a:t>support.</a:t>
            </a:r>
          </a:p>
          <a:p>
            <a:pPr>
              <a:buFont typeface="Arial" charset="0"/>
              <a:buNone/>
            </a:pPr>
            <a:r>
              <a:rPr lang="en-GB" sz="1400" b="1" smtClean="0">
                <a:solidFill>
                  <a:srgbClr val="050897"/>
                </a:solidFill>
                <a:latin typeface="Arial" charset="0"/>
                <a:cs typeface="Arial" charset="0"/>
              </a:rPr>
              <a:t>Fuel</a:t>
            </a:r>
          </a:p>
          <a:p>
            <a:r>
              <a:rPr lang="en-US" sz="1400" smtClean="0">
                <a:solidFill>
                  <a:srgbClr val="050897"/>
                </a:solidFill>
                <a:latin typeface="Arial" charset="0"/>
                <a:cs typeface="Arial" charset="0"/>
              </a:rPr>
              <a:t>CEC DF-98-07 (B5 used in the OM646 wear test</a:t>
            </a:r>
          </a:p>
          <a:p>
            <a:pPr>
              <a:buFont typeface="Arial" charset="0"/>
              <a:buNone/>
            </a:pPr>
            <a:r>
              <a:rPr lang="en-US" sz="1400" b="1" smtClean="0">
                <a:solidFill>
                  <a:srgbClr val="050897"/>
                </a:solidFill>
                <a:latin typeface="Arial" charset="0"/>
                <a:cs typeface="Arial" charset="0"/>
              </a:rPr>
              <a:t>First meeting: </a:t>
            </a:r>
          </a:p>
          <a:p>
            <a:r>
              <a:rPr lang="en-US" sz="1400" smtClean="0">
                <a:solidFill>
                  <a:srgbClr val="050897"/>
                </a:solidFill>
                <a:latin typeface="Arial" charset="0"/>
                <a:cs typeface="Arial" charset="0"/>
              </a:rPr>
              <a:t>6</a:t>
            </a:r>
            <a:r>
              <a:rPr lang="en-US" sz="1400" baseline="30000" smtClean="0">
                <a:solidFill>
                  <a:srgbClr val="050897"/>
                </a:solidFill>
                <a:latin typeface="Arial" charset="0"/>
                <a:cs typeface="Arial" charset="0"/>
              </a:rPr>
              <a:t>th</a:t>
            </a:r>
            <a:r>
              <a:rPr lang="en-US" sz="1400" smtClean="0">
                <a:solidFill>
                  <a:srgbClr val="050897"/>
                </a:solidFill>
                <a:latin typeface="Arial" charset="0"/>
                <a:cs typeface="Arial" charset="0"/>
              </a:rPr>
              <a:t> June 2011</a:t>
            </a:r>
            <a:endParaRPr lang="en-GB" sz="1400" smtClean="0">
              <a:solidFill>
                <a:srgbClr val="050897"/>
              </a:solidFill>
              <a:latin typeface="Arial" charset="0"/>
              <a:cs typeface="Arial" charset="0"/>
            </a:endParaRPr>
          </a:p>
        </p:txBody>
      </p:sp>
      <p:sp>
        <p:nvSpPr>
          <p:cNvPr id="46083" name="Rectangle 2"/>
          <p:cNvSpPr>
            <a:spLocks noChangeArrowheads="1"/>
          </p:cNvSpPr>
          <p:nvPr/>
        </p:nvSpPr>
        <p:spPr bwMode="auto">
          <a:xfrm>
            <a:off x="6194425" y="4951413"/>
            <a:ext cx="2554288" cy="1495425"/>
          </a:xfrm>
          <a:prstGeom prst="rect">
            <a:avLst/>
          </a:prstGeom>
          <a:solidFill>
            <a:schemeClr val="bg1"/>
          </a:solidFill>
          <a:ln w="9525">
            <a:noFill/>
            <a:miter lim="800000"/>
            <a:headEnd/>
            <a:tailEnd/>
          </a:ln>
        </p:spPr>
        <p:txBody>
          <a:bodyPr>
            <a:spAutoFit/>
          </a:bodyPr>
          <a:lstStyle/>
          <a:p>
            <a:pPr eaLnBrk="0" hangingPunct="0">
              <a:spcBef>
                <a:spcPct val="20000"/>
              </a:spcBef>
            </a:pPr>
            <a:r>
              <a:rPr lang="en-US" sz="1200" b="1">
                <a:solidFill>
                  <a:srgbClr val="050897"/>
                </a:solidFill>
              </a:rPr>
              <a:t>Type and size: </a:t>
            </a:r>
            <a:r>
              <a:rPr lang="en-US" sz="1200">
                <a:solidFill>
                  <a:srgbClr val="050897"/>
                </a:solidFill>
              </a:rPr>
              <a:t>DV6CTED, Euro 5, 1.6L HDi</a:t>
            </a:r>
          </a:p>
          <a:p>
            <a:pPr eaLnBrk="0" hangingPunct="0">
              <a:spcBef>
                <a:spcPct val="20000"/>
              </a:spcBef>
            </a:pPr>
            <a:r>
              <a:rPr lang="en-GB" sz="1200" b="1">
                <a:solidFill>
                  <a:srgbClr val="050897"/>
                </a:solidFill>
              </a:rPr>
              <a:t>Power :</a:t>
            </a:r>
            <a:r>
              <a:rPr lang="en-GB" sz="1200">
                <a:solidFill>
                  <a:srgbClr val="050897"/>
                </a:solidFill>
              </a:rPr>
              <a:t> 82 kW @ 3600rpm</a:t>
            </a:r>
          </a:p>
          <a:p>
            <a:pPr eaLnBrk="0" hangingPunct="0">
              <a:spcBef>
                <a:spcPct val="20000"/>
              </a:spcBef>
            </a:pPr>
            <a:r>
              <a:rPr lang="pt-BR" sz="1200" b="1">
                <a:solidFill>
                  <a:srgbClr val="050897"/>
                </a:solidFill>
              </a:rPr>
              <a:t>Torque rating</a:t>
            </a:r>
            <a:r>
              <a:rPr lang="pt-BR" sz="1200">
                <a:solidFill>
                  <a:srgbClr val="050897"/>
                </a:solidFill>
              </a:rPr>
              <a:t>: 270 Nm @ 1750rpm</a:t>
            </a:r>
          </a:p>
          <a:p>
            <a:pPr eaLnBrk="0" hangingPunct="0">
              <a:spcBef>
                <a:spcPct val="20000"/>
              </a:spcBef>
            </a:pPr>
            <a:r>
              <a:rPr lang="en-US" sz="1200" b="1">
                <a:solidFill>
                  <a:srgbClr val="050897"/>
                </a:solidFill>
              </a:rPr>
              <a:t>Oil capacity</a:t>
            </a:r>
            <a:r>
              <a:rPr lang="en-US" sz="1200">
                <a:solidFill>
                  <a:srgbClr val="050897"/>
                </a:solidFill>
              </a:rPr>
              <a:t>: ~3,5 L can be extended to ~4,5L TBC</a:t>
            </a:r>
          </a:p>
        </p:txBody>
      </p:sp>
      <p:pic>
        <p:nvPicPr>
          <p:cNvPr id="46084" name="Picture 2"/>
          <p:cNvPicPr>
            <a:picLocks noChangeAspect="1" noChangeArrowheads="1"/>
          </p:cNvPicPr>
          <p:nvPr/>
        </p:nvPicPr>
        <p:blipFill>
          <a:blip r:embed="rId3"/>
          <a:srcRect l="27547" t="18027" r="40807" b="18027"/>
          <a:stretch>
            <a:fillRect/>
          </a:stretch>
        </p:blipFill>
        <p:spPr bwMode="auto">
          <a:xfrm>
            <a:off x="6178550" y="2420938"/>
            <a:ext cx="2570163" cy="2530475"/>
          </a:xfrm>
          <a:prstGeom prst="rect">
            <a:avLst/>
          </a:prstGeom>
          <a:noFill/>
          <a:ln w="9525">
            <a:noFill/>
            <a:miter lim="800000"/>
            <a:headEnd/>
            <a:tailEnd/>
          </a:ln>
        </p:spPr>
      </p:pic>
      <p:sp>
        <p:nvSpPr>
          <p:cNvPr id="6" name="Rectangle 5"/>
          <p:cNvSpPr/>
          <p:nvPr/>
        </p:nvSpPr>
        <p:spPr>
          <a:xfrm>
            <a:off x="6178550" y="2420938"/>
            <a:ext cx="2570163" cy="4025900"/>
          </a:xfrm>
          <a:prstGeom prst="rect">
            <a:avLst/>
          </a:prstGeom>
          <a:noFill/>
          <a:ln w="6350">
            <a:solidFill>
              <a:srgbClr val="070C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395288" y="1125538"/>
            <a:ext cx="8229600" cy="719137"/>
          </a:xfrm>
        </p:spPr>
        <p:txBody>
          <a:bodyPr/>
          <a:lstStyle/>
          <a:p>
            <a:r>
              <a:rPr lang="en-GB" smtClean="0"/>
              <a:t>Summary</a:t>
            </a:r>
          </a:p>
        </p:txBody>
      </p:sp>
      <p:sp>
        <p:nvSpPr>
          <p:cNvPr id="3" name="Content Placeholder 2"/>
          <p:cNvSpPr>
            <a:spLocks noGrp="1"/>
          </p:cNvSpPr>
          <p:nvPr>
            <p:ph idx="1"/>
          </p:nvPr>
        </p:nvSpPr>
        <p:spPr>
          <a:xfrm>
            <a:off x="395288" y="2420938"/>
            <a:ext cx="8229600" cy="3805237"/>
          </a:xfrm>
        </p:spPr>
        <p:txBody>
          <a:bodyPr>
            <a:normAutofit fontScale="85000" lnSpcReduction="20000"/>
          </a:bodyPr>
          <a:lstStyle/>
          <a:p>
            <a:pPr marL="0" indent="0">
              <a:buFont typeface="Arial" charset="0"/>
              <a:buNone/>
              <a:defRPr/>
            </a:pPr>
            <a:r>
              <a:rPr lang="en-GB" b="1" dirty="0" smtClean="0"/>
              <a:t>The CEC is a key organisation supporting the lubricant industry and its stakeholders by – </a:t>
            </a:r>
          </a:p>
          <a:p>
            <a:pPr marL="0" indent="0">
              <a:buFont typeface="Arial" charset="0"/>
              <a:buNone/>
              <a:defRPr/>
            </a:pPr>
            <a:endParaRPr lang="en-GB" dirty="0" smtClean="0"/>
          </a:p>
          <a:p>
            <a:pPr>
              <a:defRPr/>
            </a:pPr>
            <a:r>
              <a:rPr lang="en-GB" dirty="0" smtClean="0"/>
              <a:t>Developing new tests to meet industry needs</a:t>
            </a:r>
          </a:p>
          <a:p>
            <a:pPr>
              <a:defRPr/>
            </a:pPr>
            <a:endParaRPr lang="en-GB" dirty="0" smtClean="0"/>
          </a:p>
          <a:p>
            <a:pPr>
              <a:defRPr/>
            </a:pPr>
            <a:r>
              <a:rPr lang="en-GB" dirty="0" smtClean="0"/>
              <a:t>Ensuring the tests are meaningful and reliable</a:t>
            </a:r>
          </a:p>
          <a:p>
            <a:pPr>
              <a:defRPr/>
            </a:pPr>
            <a:endParaRPr lang="en-GB" dirty="0" smtClean="0"/>
          </a:p>
          <a:p>
            <a:pPr>
              <a:defRPr/>
            </a:pPr>
            <a:r>
              <a:rPr lang="en-GB" dirty="0" smtClean="0"/>
              <a:t>Monitoring the running of the tests to ensure reliability throughout the life of the test</a:t>
            </a:r>
            <a:endParaRPr lang="en-GB" dirty="0"/>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755650" y="908050"/>
            <a:ext cx="7989888" cy="903288"/>
          </a:xfrm>
        </p:spPr>
        <p:txBody>
          <a:bodyPr/>
          <a:lstStyle/>
          <a:p>
            <a:pPr eaLnBrk="1" hangingPunct="1"/>
            <a:r>
              <a:rPr lang="en-GB" sz="3600" smtClean="0">
                <a:solidFill>
                  <a:srgbClr val="050897"/>
                </a:solidFill>
                <a:latin typeface="Arial" charset="0"/>
                <a:cs typeface="Arial" charset="0"/>
              </a:rPr>
              <a:t>CEC - Website: </a:t>
            </a:r>
            <a:r>
              <a:rPr lang="en-GB" sz="3600" i="1" smtClean="0">
                <a:latin typeface="Arial" charset="0"/>
                <a:cs typeface="Arial" charset="0"/>
                <a:hlinkClick r:id="rId3"/>
              </a:rPr>
              <a:t>www.CECtests.org</a:t>
            </a:r>
            <a:r>
              <a:rPr lang="en-GB" sz="3600" smtClean="0">
                <a:latin typeface="Arial" charset="0"/>
                <a:cs typeface="Arial" charset="0"/>
              </a:rPr>
              <a:t> </a:t>
            </a:r>
          </a:p>
        </p:txBody>
      </p:sp>
      <p:pic>
        <p:nvPicPr>
          <p:cNvPr id="49154" name="Picture 5"/>
          <p:cNvPicPr>
            <a:picLocks noChangeAspect="1" noChangeArrowheads="1"/>
          </p:cNvPicPr>
          <p:nvPr/>
        </p:nvPicPr>
        <p:blipFill>
          <a:blip r:embed="rId4"/>
          <a:srcRect l="13757" t="13582" r="15018" b="9554"/>
          <a:stretch>
            <a:fillRect/>
          </a:stretch>
        </p:blipFill>
        <p:spPr bwMode="auto">
          <a:xfrm>
            <a:off x="1439863" y="1979613"/>
            <a:ext cx="6511925" cy="4341812"/>
          </a:xfrm>
          <a:prstGeom prst="rect">
            <a:avLst/>
          </a:prstGeom>
          <a:noFill/>
          <a:ln w="9525">
            <a:noFill/>
            <a:miter lim="800000"/>
            <a:headEnd/>
            <a:tailEnd/>
          </a:ln>
        </p:spPr>
      </p:pic>
      <p:pic>
        <p:nvPicPr>
          <p:cNvPr id="49155" name="Picture 5"/>
          <p:cNvPicPr>
            <a:picLocks noChangeAspect="1" noChangeArrowheads="1"/>
          </p:cNvPicPr>
          <p:nvPr/>
        </p:nvPicPr>
        <p:blipFill>
          <a:blip r:embed="rId5"/>
          <a:srcRect l="54013" t="27837" r="15677" b="21863"/>
          <a:stretch>
            <a:fillRect/>
          </a:stretch>
        </p:blipFill>
        <p:spPr bwMode="auto">
          <a:xfrm>
            <a:off x="5581650" y="4292600"/>
            <a:ext cx="1943100" cy="20161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28"/>
          <p:cNvSpPr>
            <a:spLocks noChangeArrowheads="1"/>
          </p:cNvSpPr>
          <p:nvPr/>
        </p:nvSpPr>
        <p:spPr bwMode="auto">
          <a:xfrm>
            <a:off x="5275263" y="4989513"/>
            <a:ext cx="2897187" cy="1319212"/>
          </a:xfrm>
          <a:prstGeom prst="roundRect">
            <a:avLst>
              <a:gd name="adj" fmla="val 16667"/>
            </a:avLst>
          </a:prstGeom>
          <a:solidFill>
            <a:srgbClr val="3C8C93"/>
          </a:solidFill>
          <a:ln w="9525">
            <a:solidFill>
              <a:srgbClr val="FFFFFF"/>
            </a:solidFill>
            <a:round/>
            <a:headEnd/>
            <a:tailEnd/>
          </a:ln>
        </p:spPr>
        <p:txBody>
          <a:bodyPr lIns="90000" tIns="46800" rIns="90000" bIns="46800" anchor="ctr"/>
          <a:lstStyle/>
          <a:p>
            <a:pPr marL="0" lvl="1" algn="ctr" defTabSz="711200">
              <a:lnSpc>
                <a:spcPct val="90000"/>
              </a:lnSpc>
              <a:spcAft>
                <a:spcPct val="15000"/>
              </a:spcAft>
            </a:pPr>
            <a:r>
              <a:rPr lang="en-GB" sz="1600">
                <a:solidFill>
                  <a:schemeClr val="bg1"/>
                </a:solidFill>
              </a:rPr>
              <a:t>Fuel marketers</a:t>
            </a:r>
          </a:p>
          <a:p>
            <a:pPr marL="0" lvl="1" algn="ctr" defTabSz="711200">
              <a:lnSpc>
                <a:spcPct val="90000"/>
              </a:lnSpc>
              <a:spcAft>
                <a:spcPct val="15000"/>
              </a:spcAft>
            </a:pPr>
            <a:r>
              <a:rPr lang="en-GB" sz="1600" i="1">
                <a:solidFill>
                  <a:srgbClr val="FFFF00"/>
                </a:solidFill>
              </a:rPr>
              <a:t>www.concawe.be</a:t>
            </a:r>
          </a:p>
        </p:txBody>
      </p:sp>
      <p:sp>
        <p:nvSpPr>
          <p:cNvPr id="19458" name="Title 15"/>
          <p:cNvSpPr>
            <a:spLocks noGrp="1"/>
          </p:cNvSpPr>
          <p:nvPr>
            <p:ph type="title"/>
          </p:nvPr>
        </p:nvSpPr>
        <p:spPr>
          <a:xfrm>
            <a:off x="395288" y="1125538"/>
            <a:ext cx="8229600" cy="719137"/>
          </a:xfrm>
        </p:spPr>
        <p:txBody>
          <a:bodyPr/>
          <a:lstStyle/>
          <a:p>
            <a:r>
              <a:rPr lang="en-GB" smtClean="0"/>
              <a:t>Who Manages CEC?</a:t>
            </a:r>
          </a:p>
        </p:txBody>
      </p:sp>
      <p:sp>
        <p:nvSpPr>
          <p:cNvPr id="5" name="Rounded Rectangle 28"/>
          <p:cNvSpPr>
            <a:spLocks noChangeArrowheads="1"/>
          </p:cNvSpPr>
          <p:nvPr/>
        </p:nvSpPr>
        <p:spPr bwMode="auto">
          <a:xfrm>
            <a:off x="755650" y="4989513"/>
            <a:ext cx="2897188" cy="1319212"/>
          </a:xfrm>
          <a:prstGeom prst="roundRect">
            <a:avLst>
              <a:gd name="adj" fmla="val 16667"/>
            </a:avLst>
          </a:prstGeom>
          <a:solidFill>
            <a:srgbClr val="3C8C93"/>
          </a:solidFill>
          <a:ln w="9525">
            <a:solidFill>
              <a:srgbClr val="FFFFFF"/>
            </a:solidFill>
            <a:round/>
            <a:headEnd/>
            <a:tailEnd/>
          </a:ln>
        </p:spPr>
        <p:txBody>
          <a:bodyPr lIns="90000" tIns="46800" rIns="90000" bIns="46800" anchor="ctr"/>
          <a:lstStyle/>
          <a:p>
            <a:pPr marL="0" lvl="1" algn="ctr" defTabSz="711200">
              <a:lnSpc>
                <a:spcPct val="90000"/>
              </a:lnSpc>
              <a:spcAft>
                <a:spcPct val="15000"/>
              </a:spcAft>
            </a:pPr>
            <a:r>
              <a:rPr lang="en-GB" sz="1600">
                <a:solidFill>
                  <a:schemeClr val="bg1"/>
                </a:solidFill>
              </a:rPr>
              <a:t>Additive marketers and formulators</a:t>
            </a:r>
          </a:p>
          <a:p>
            <a:pPr marL="0" lvl="1" algn="ctr" defTabSz="711200">
              <a:lnSpc>
                <a:spcPct val="90000"/>
              </a:lnSpc>
              <a:spcAft>
                <a:spcPct val="15000"/>
              </a:spcAft>
            </a:pPr>
            <a:r>
              <a:rPr lang="en-GB" sz="1600" i="1">
                <a:solidFill>
                  <a:srgbClr val="FFFF00"/>
                </a:solidFill>
              </a:rPr>
              <a:t>www.atiel.org</a:t>
            </a:r>
          </a:p>
        </p:txBody>
      </p:sp>
      <p:sp>
        <p:nvSpPr>
          <p:cNvPr id="6" name="Rounded Rectangle 21"/>
          <p:cNvSpPr>
            <a:spLocks noChangeArrowheads="1"/>
          </p:cNvSpPr>
          <p:nvPr/>
        </p:nvSpPr>
        <p:spPr bwMode="auto">
          <a:xfrm>
            <a:off x="5275263" y="2071688"/>
            <a:ext cx="2897187" cy="1320800"/>
          </a:xfrm>
          <a:prstGeom prst="roundRect">
            <a:avLst>
              <a:gd name="adj" fmla="val 16667"/>
            </a:avLst>
          </a:prstGeom>
          <a:solidFill>
            <a:srgbClr val="213A7B"/>
          </a:solidFill>
          <a:ln w="9525">
            <a:solidFill>
              <a:schemeClr val="bg1"/>
            </a:solidFill>
            <a:round/>
            <a:headEnd/>
            <a:tailEnd/>
          </a:ln>
        </p:spPr>
        <p:txBody>
          <a:bodyPr lIns="90000" tIns="46800" rIns="90000" bIns="46800" anchor="ctr"/>
          <a:lstStyle/>
          <a:p>
            <a:pPr marL="0" lvl="1" algn="ctr" defTabSz="711200">
              <a:lnSpc>
                <a:spcPct val="90000"/>
              </a:lnSpc>
              <a:spcAft>
                <a:spcPct val="15000"/>
              </a:spcAft>
            </a:pPr>
            <a:r>
              <a:rPr lang="en-GB" sz="1600">
                <a:solidFill>
                  <a:schemeClr val="bg1"/>
                </a:solidFill>
              </a:rPr>
              <a:t>Oil Marketers</a:t>
            </a:r>
          </a:p>
          <a:p>
            <a:pPr marL="0" lvl="1" algn="ctr" defTabSz="711200">
              <a:lnSpc>
                <a:spcPct val="90000"/>
              </a:lnSpc>
              <a:spcAft>
                <a:spcPct val="15000"/>
              </a:spcAft>
            </a:pPr>
            <a:r>
              <a:rPr lang="en-GB" sz="1600" i="1">
                <a:solidFill>
                  <a:srgbClr val="FFFF00"/>
                </a:solidFill>
              </a:rPr>
              <a:t>www.atc-europe.org</a:t>
            </a:r>
          </a:p>
        </p:txBody>
      </p:sp>
      <p:sp>
        <p:nvSpPr>
          <p:cNvPr id="7" name="Rounded Rectangle 21"/>
          <p:cNvSpPr>
            <a:spLocks noChangeArrowheads="1"/>
          </p:cNvSpPr>
          <p:nvPr/>
        </p:nvSpPr>
        <p:spPr bwMode="auto">
          <a:xfrm flipH="1">
            <a:off x="755650" y="2071688"/>
            <a:ext cx="2897188" cy="1320800"/>
          </a:xfrm>
          <a:prstGeom prst="roundRect">
            <a:avLst>
              <a:gd name="adj" fmla="val 16667"/>
            </a:avLst>
          </a:prstGeom>
          <a:solidFill>
            <a:srgbClr val="213A7B"/>
          </a:solidFill>
          <a:ln w="9525">
            <a:solidFill>
              <a:schemeClr val="bg1"/>
            </a:solidFill>
            <a:round/>
            <a:headEnd/>
            <a:tailEnd/>
          </a:ln>
        </p:spPr>
        <p:txBody>
          <a:bodyPr lIns="90000" tIns="46800" rIns="90000" bIns="46800" anchor="ctr"/>
          <a:lstStyle/>
          <a:p>
            <a:pPr marL="0" lvl="1" algn="ctr" defTabSz="711200">
              <a:lnSpc>
                <a:spcPct val="90000"/>
              </a:lnSpc>
              <a:spcAft>
                <a:spcPct val="15000"/>
              </a:spcAft>
            </a:pPr>
            <a:r>
              <a:rPr lang="en-GB" sz="1600">
                <a:solidFill>
                  <a:schemeClr val="bg1"/>
                </a:solidFill>
              </a:rPr>
              <a:t>OEMs</a:t>
            </a:r>
          </a:p>
          <a:p>
            <a:pPr marL="0" lvl="1" algn="ctr" defTabSz="711200">
              <a:lnSpc>
                <a:spcPct val="90000"/>
              </a:lnSpc>
              <a:spcAft>
                <a:spcPct val="15000"/>
              </a:spcAft>
            </a:pPr>
            <a:r>
              <a:rPr lang="en-GB" sz="1600" i="1">
                <a:solidFill>
                  <a:srgbClr val="FFFF00"/>
                </a:solidFill>
              </a:rPr>
              <a:t>www.acea.be</a:t>
            </a:r>
          </a:p>
        </p:txBody>
      </p:sp>
      <p:sp>
        <p:nvSpPr>
          <p:cNvPr id="8" name="Oval 9"/>
          <p:cNvSpPr/>
          <p:nvPr/>
        </p:nvSpPr>
        <p:spPr bwMode="auto">
          <a:xfrm>
            <a:off x="2906713" y="2711450"/>
            <a:ext cx="3121025" cy="2971800"/>
          </a:xfrm>
          <a:prstGeom prst="ellipse">
            <a:avLst/>
          </a:prstGeom>
          <a:gradFill>
            <a:gsLst>
              <a:gs pos="0">
                <a:srgbClr val="002776"/>
              </a:gs>
              <a:gs pos="100000">
                <a:srgbClr val="BBE0E3">
                  <a:lumMod val="50000"/>
                </a:srgbClr>
              </a:gs>
            </a:gsLst>
            <a:lin ang="5400000" scaled="0"/>
          </a:gradFill>
          <a:ln w="28575">
            <a:solidFill>
              <a:srgbClr val="FFFFFF">
                <a:lumMod val="95000"/>
              </a:srgbClr>
            </a:solidFill>
          </a:ln>
          <a:effectLst/>
          <a:extLst/>
        </p:spPr>
        <p:txBody>
          <a:bodyPr lIns="90000" tIns="46800" rIns="90000" bIns="46800"/>
          <a:lstStyle/>
          <a:p>
            <a:pPr fontAlgn="auto">
              <a:spcBef>
                <a:spcPts val="0"/>
              </a:spcBef>
              <a:spcAft>
                <a:spcPts val="0"/>
              </a:spcAft>
              <a:defRPr/>
            </a:pPr>
            <a:endParaRPr lang="en-GB" kern="0">
              <a:solidFill>
                <a:srgbClr val="002776"/>
              </a:solidFill>
              <a:cs typeface="+mn-cs"/>
            </a:endParaRPr>
          </a:p>
        </p:txBody>
      </p:sp>
      <p:sp>
        <p:nvSpPr>
          <p:cNvPr id="9" name="Rectangle 8"/>
          <p:cNvSpPr>
            <a:spLocks noChangeArrowheads="1"/>
          </p:cNvSpPr>
          <p:nvPr/>
        </p:nvSpPr>
        <p:spPr bwMode="auto">
          <a:xfrm>
            <a:off x="3059113" y="3354388"/>
            <a:ext cx="1343025" cy="506412"/>
          </a:xfrm>
          <a:prstGeom prst="rect">
            <a:avLst/>
          </a:prstGeom>
          <a:noFill/>
          <a:ln w="9525">
            <a:noFill/>
            <a:miter lim="800000"/>
            <a:headEnd/>
            <a:tailEnd/>
          </a:ln>
        </p:spPr>
        <p:txBody>
          <a:bodyPr lIns="90000" tIns="46800" rIns="90000" bIns="46800" anchor="ctr"/>
          <a:lstStyle/>
          <a:p>
            <a:pPr algn="ctr"/>
            <a:r>
              <a:rPr lang="en-GB">
                <a:solidFill>
                  <a:schemeClr val="bg1"/>
                </a:solidFill>
              </a:rPr>
              <a:t>ACEA</a:t>
            </a:r>
          </a:p>
        </p:txBody>
      </p:sp>
      <p:sp>
        <p:nvSpPr>
          <p:cNvPr id="10" name="Rectangle 9"/>
          <p:cNvSpPr>
            <a:spLocks noChangeArrowheads="1"/>
          </p:cNvSpPr>
          <p:nvPr/>
        </p:nvSpPr>
        <p:spPr bwMode="auto">
          <a:xfrm>
            <a:off x="4467225" y="3354388"/>
            <a:ext cx="1417638" cy="506412"/>
          </a:xfrm>
          <a:prstGeom prst="rect">
            <a:avLst/>
          </a:prstGeom>
          <a:noFill/>
          <a:ln w="9525">
            <a:noFill/>
            <a:miter lim="800000"/>
            <a:headEnd/>
            <a:tailEnd/>
          </a:ln>
        </p:spPr>
        <p:txBody>
          <a:bodyPr lIns="90000" tIns="46800" rIns="90000" bIns="46800" anchor="ctr"/>
          <a:lstStyle/>
          <a:p>
            <a:pPr algn="ctr"/>
            <a:r>
              <a:rPr lang="en-GB">
                <a:solidFill>
                  <a:schemeClr val="bg1"/>
                </a:solidFill>
              </a:rPr>
              <a:t>ATIEL</a:t>
            </a:r>
          </a:p>
        </p:txBody>
      </p:sp>
      <p:sp>
        <p:nvSpPr>
          <p:cNvPr id="11" name="Rectangle 10"/>
          <p:cNvSpPr>
            <a:spLocks noChangeArrowheads="1"/>
          </p:cNvSpPr>
          <p:nvPr/>
        </p:nvSpPr>
        <p:spPr bwMode="auto">
          <a:xfrm>
            <a:off x="3084513" y="4578350"/>
            <a:ext cx="1343025" cy="506413"/>
          </a:xfrm>
          <a:prstGeom prst="rect">
            <a:avLst/>
          </a:prstGeom>
          <a:noFill/>
          <a:ln w="9525">
            <a:noFill/>
            <a:miter lim="800000"/>
            <a:headEnd/>
            <a:tailEnd/>
          </a:ln>
        </p:spPr>
        <p:txBody>
          <a:bodyPr lIns="90000" tIns="46800" rIns="90000" bIns="46800" anchor="ctr"/>
          <a:lstStyle/>
          <a:p>
            <a:pPr algn="ctr"/>
            <a:r>
              <a:rPr lang="en-GB">
                <a:solidFill>
                  <a:schemeClr val="bg1"/>
                </a:solidFill>
              </a:rPr>
              <a:t>ATC</a:t>
            </a:r>
          </a:p>
        </p:txBody>
      </p:sp>
      <p:sp>
        <p:nvSpPr>
          <p:cNvPr id="12" name="Rectangle 11"/>
          <p:cNvSpPr>
            <a:spLocks noChangeArrowheads="1"/>
          </p:cNvSpPr>
          <p:nvPr/>
        </p:nvSpPr>
        <p:spPr bwMode="auto">
          <a:xfrm>
            <a:off x="4467225" y="4235450"/>
            <a:ext cx="1417638" cy="508000"/>
          </a:xfrm>
          <a:prstGeom prst="rect">
            <a:avLst/>
          </a:prstGeom>
          <a:noFill/>
          <a:ln w="9525">
            <a:noFill/>
            <a:miter lim="800000"/>
            <a:headEnd/>
            <a:tailEnd/>
          </a:ln>
        </p:spPr>
        <p:txBody>
          <a:bodyPr lIns="90000" tIns="46800" rIns="90000" bIns="46800"/>
          <a:lstStyle/>
          <a:p>
            <a:endParaRPr lang="en-GB" sz="1600">
              <a:solidFill>
                <a:schemeClr val="bg1"/>
              </a:solidFill>
            </a:endParaRPr>
          </a:p>
        </p:txBody>
      </p:sp>
      <p:cxnSp>
        <p:nvCxnSpPr>
          <p:cNvPr id="19467" name="Straight Connector 12"/>
          <p:cNvCxnSpPr>
            <a:cxnSpLocks noChangeShapeType="1"/>
            <a:stCxn id="8" idx="0"/>
            <a:endCxn id="8" idx="4"/>
          </p:cNvCxnSpPr>
          <p:nvPr/>
        </p:nvCxnSpPr>
        <p:spPr bwMode="auto">
          <a:xfrm>
            <a:off x="4467225" y="2711450"/>
            <a:ext cx="0" cy="2971800"/>
          </a:xfrm>
          <a:prstGeom prst="line">
            <a:avLst/>
          </a:prstGeom>
          <a:noFill/>
          <a:ln w="28575" algn="ctr">
            <a:solidFill>
              <a:schemeClr val="bg1"/>
            </a:solidFill>
            <a:round/>
            <a:headEnd/>
            <a:tailEnd/>
          </a:ln>
        </p:spPr>
      </p:cxnSp>
      <p:cxnSp>
        <p:nvCxnSpPr>
          <p:cNvPr id="19468" name="Straight Connector 13"/>
          <p:cNvCxnSpPr>
            <a:cxnSpLocks noChangeShapeType="1"/>
            <a:stCxn id="8" idx="2"/>
            <a:endCxn id="8" idx="6"/>
          </p:cNvCxnSpPr>
          <p:nvPr/>
        </p:nvCxnSpPr>
        <p:spPr bwMode="auto">
          <a:xfrm>
            <a:off x="2906713" y="4197350"/>
            <a:ext cx="3121025" cy="0"/>
          </a:xfrm>
          <a:prstGeom prst="line">
            <a:avLst/>
          </a:prstGeom>
          <a:noFill/>
          <a:ln w="28575" algn="ctr">
            <a:solidFill>
              <a:schemeClr val="bg1"/>
            </a:solidFill>
            <a:round/>
            <a:headEnd/>
            <a:tailEnd/>
          </a:ln>
        </p:spPr>
      </p:cxnSp>
      <p:sp>
        <p:nvSpPr>
          <p:cNvPr id="19" name="Rectangle 18"/>
          <p:cNvSpPr>
            <a:spLocks noChangeArrowheads="1"/>
          </p:cNvSpPr>
          <p:nvPr/>
        </p:nvSpPr>
        <p:spPr bwMode="auto">
          <a:xfrm>
            <a:off x="4505325" y="4578350"/>
            <a:ext cx="1341438" cy="506413"/>
          </a:xfrm>
          <a:prstGeom prst="rect">
            <a:avLst/>
          </a:prstGeom>
          <a:noFill/>
          <a:ln w="9525">
            <a:noFill/>
            <a:miter lim="800000"/>
            <a:headEnd/>
            <a:tailEnd/>
          </a:ln>
        </p:spPr>
        <p:txBody>
          <a:bodyPr lIns="90000" tIns="46800" rIns="90000" bIns="46800" anchor="ctr"/>
          <a:lstStyle/>
          <a:p>
            <a:pPr algn="ctr"/>
            <a:r>
              <a:rPr lang="en-GB">
                <a:solidFill>
                  <a:schemeClr val="bg1"/>
                </a:solidFill>
              </a:rPr>
              <a:t>Concawe</a:t>
            </a:r>
          </a:p>
        </p:txBody>
      </p:sp>
      <p:sp>
        <p:nvSpPr>
          <p:cNvPr id="20" name="Rounded Rectangle 21"/>
          <p:cNvSpPr/>
          <p:nvPr/>
        </p:nvSpPr>
        <p:spPr bwMode="auto">
          <a:xfrm>
            <a:off x="1835150" y="2636838"/>
            <a:ext cx="5257800" cy="3073400"/>
          </a:xfrm>
          <a:prstGeom prst="roundRect">
            <a:avLst/>
          </a:prstGeom>
          <a:gradFill>
            <a:gsLst>
              <a:gs pos="0">
                <a:srgbClr val="002776"/>
              </a:gs>
              <a:gs pos="100000">
                <a:srgbClr val="BBE0E3">
                  <a:lumMod val="50000"/>
                </a:srgbClr>
              </a:gs>
            </a:gsLst>
            <a:lin ang="5400000" scaled="0"/>
          </a:gradFill>
          <a:ln w="28575">
            <a:solidFill>
              <a:srgbClr val="FFFFFF">
                <a:lumMod val="95000"/>
              </a:srgbClr>
            </a:solidFill>
          </a:ln>
          <a:effectLst/>
          <a:extLst/>
        </p:spPr>
        <p:txBody>
          <a:bodyPr lIns="90000" tIns="46800" rIns="90000" bIns="46800" anchor="ctr"/>
          <a:lstStyle/>
          <a:p>
            <a:pPr marL="0" lvl="1" algn="ctr" defTabSz="711200">
              <a:lnSpc>
                <a:spcPct val="90000"/>
              </a:lnSpc>
              <a:spcAft>
                <a:spcPct val="15000"/>
              </a:spcAft>
              <a:defRPr/>
            </a:pPr>
            <a:r>
              <a:rPr lang="en-GB" sz="2400" dirty="0">
                <a:solidFill>
                  <a:schemeClr val="bg1"/>
                </a:solidFill>
                <a:cs typeface="+mn-cs"/>
              </a:rPr>
              <a:t>CEC Board of Directors is made up from members representing all four Industry Associations</a:t>
            </a:r>
          </a:p>
          <a:p>
            <a:pPr lvl="1">
              <a:defRPr/>
            </a:pPr>
            <a:endParaRPr lang="en-GB" dirty="0">
              <a:cs typeface="+mn-cs"/>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nodePh="1">
                                  <p:stCondLst>
                                    <p:cond delay="0"/>
                                  </p:stCondLst>
                                  <p:endCondLst>
                                    <p:cond evt="begin" delay="0">
                                      <p:tn val="23"/>
                                    </p:cond>
                                  </p:end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6" grpId="0" animBg="1"/>
      <p:bldP spid="7" grpId="0" animBg="1"/>
      <p:bldP spid="9" grpId="0"/>
      <p:bldP spid="10" grpId="0"/>
      <p:bldP spid="11" grpId="0"/>
      <p:bldP spid="12" grpId="0"/>
      <p:bldP spid="19"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395288" y="1125538"/>
            <a:ext cx="8229600" cy="719137"/>
          </a:xfrm>
        </p:spPr>
        <p:txBody>
          <a:bodyPr/>
          <a:lstStyle/>
          <a:p>
            <a:r>
              <a:rPr lang="en-GB" smtClean="0"/>
              <a:t>What is the CEC?  </a:t>
            </a:r>
          </a:p>
        </p:txBody>
      </p:sp>
      <p:sp>
        <p:nvSpPr>
          <p:cNvPr id="3015683" name="Rectangle 3"/>
          <p:cNvSpPr>
            <a:spLocks noGrp="1" noChangeArrowheads="1"/>
          </p:cNvSpPr>
          <p:nvPr>
            <p:ph idx="1"/>
          </p:nvPr>
        </p:nvSpPr>
        <p:spPr>
          <a:xfrm>
            <a:off x="395288" y="2420938"/>
            <a:ext cx="8229600" cy="3805237"/>
          </a:xfrm>
        </p:spPr>
        <p:txBody>
          <a:bodyPr>
            <a:normAutofit fontScale="85000" lnSpcReduction="20000"/>
          </a:bodyPr>
          <a:lstStyle/>
          <a:p>
            <a:pPr marL="0" indent="0" algn="ctr">
              <a:buFont typeface="Arial" charset="0"/>
              <a:buNone/>
              <a:defRPr/>
            </a:pPr>
            <a:r>
              <a:rPr lang="en-GB" b="1" i="1" dirty="0" smtClean="0"/>
              <a:t>The Co-ordinating European Council for the development of performance tests for transportation fuels, lubricants and other fluids</a:t>
            </a:r>
          </a:p>
          <a:p>
            <a:pPr>
              <a:defRPr/>
            </a:pPr>
            <a:r>
              <a:rPr lang="en-GB" dirty="0" smtClean="0"/>
              <a:t>CEC is an Industry-based organisation for the development of Test Procedures and Methods:</a:t>
            </a:r>
          </a:p>
          <a:p>
            <a:pPr lvl="1">
              <a:defRPr/>
            </a:pPr>
            <a:r>
              <a:rPr lang="en-GB" dirty="0" smtClean="0"/>
              <a:t>Automotive Fuels, Engine Oils &amp; Transmission Fluids </a:t>
            </a:r>
          </a:p>
          <a:p>
            <a:pPr lvl="1">
              <a:defRPr/>
            </a:pPr>
            <a:r>
              <a:rPr lang="en-GB" dirty="0" smtClean="0"/>
              <a:t>Marine &amp; Large Engine Oils</a:t>
            </a:r>
          </a:p>
          <a:p>
            <a:pPr lvl="1">
              <a:defRPr/>
            </a:pPr>
            <a:r>
              <a:rPr lang="en-GB" dirty="0" smtClean="0"/>
              <a:t>Two-stroke Engine Oils</a:t>
            </a:r>
          </a:p>
          <a:p>
            <a:pPr lvl="1">
              <a:defRPr/>
            </a:pPr>
            <a:r>
              <a:rPr lang="en-GB" dirty="0" smtClean="0"/>
              <a:t>Associated Bench Tests</a:t>
            </a:r>
          </a:p>
          <a:p>
            <a:pPr lvl="1">
              <a:defRPr/>
            </a:pPr>
            <a:r>
              <a:rPr lang="en-GB" dirty="0" smtClean="0"/>
              <a:t>Industrial &amp; Hydraulic Fluids</a:t>
            </a: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ctrTitle"/>
          </p:nvPr>
        </p:nvSpPr>
        <p:spPr/>
        <p:txBody>
          <a:bodyPr/>
          <a:lstStyle/>
          <a:p>
            <a:r>
              <a:rPr lang="fr-FR" smtClean="0"/>
              <a:t>CEC Mission Statement</a:t>
            </a:r>
          </a:p>
        </p:txBody>
      </p:sp>
      <p:sp>
        <p:nvSpPr>
          <p:cNvPr id="22530" name="Sous-titre 2"/>
          <p:cNvSpPr>
            <a:spLocks noGrp="1"/>
          </p:cNvSpPr>
          <p:nvPr>
            <p:ph type="subTitle" idx="1"/>
          </p:nvPr>
        </p:nvSpPr>
        <p:spPr/>
        <p:txBody>
          <a:bodyPr/>
          <a:lstStyle/>
          <a:p>
            <a:endParaRPr lang="fr-FR" smtClean="0">
              <a:solidFill>
                <a:srgbClr val="898989"/>
              </a:solidFill>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95288" y="1125538"/>
            <a:ext cx="8229600" cy="719137"/>
          </a:xfrm>
        </p:spPr>
        <p:txBody>
          <a:bodyPr/>
          <a:lstStyle/>
          <a:p>
            <a:r>
              <a:rPr lang="en-GB" sz="3600" smtClean="0">
                <a:solidFill>
                  <a:srgbClr val="050897"/>
                </a:solidFill>
                <a:latin typeface="Arial" charset="0"/>
                <a:cs typeface="Arial" charset="0"/>
              </a:rPr>
              <a:t>CEC Mission</a:t>
            </a:r>
          </a:p>
        </p:txBody>
      </p:sp>
      <p:sp>
        <p:nvSpPr>
          <p:cNvPr id="90115" name="Text Box 3"/>
          <p:cNvSpPr txBox="1">
            <a:spLocks noChangeArrowheads="1"/>
          </p:cNvSpPr>
          <p:nvPr/>
        </p:nvSpPr>
        <p:spPr bwMode="auto">
          <a:xfrm>
            <a:off x="2265363" y="3357563"/>
            <a:ext cx="4322762" cy="1938337"/>
          </a:xfrm>
          <a:prstGeom prst="rect">
            <a:avLst/>
          </a:prstGeom>
          <a:noFill/>
          <a:ln w="9525">
            <a:noFill/>
            <a:miter lim="800000"/>
            <a:headEnd/>
            <a:tailEnd/>
          </a:ln>
          <a:effectLst/>
        </p:spPr>
        <p:txBody>
          <a:bodyPr>
            <a:spAutoFit/>
          </a:bodyPr>
          <a:lstStyle/>
          <a:p>
            <a:pPr algn="ctr">
              <a:defRPr/>
            </a:pPr>
            <a:r>
              <a:rPr lang="en-GB" sz="2400" dirty="0">
                <a:solidFill>
                  <a:srgbClr val="FFFF00"/>
                </a:solidFill>
                <a:cs typeface="+mn-cs"/>
              </a:rPr>
              <a:t> </a:t>
            </a:r>
            <a:r>
              <a:rPr lang="en-GB"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All CEC processes combine to provide high quality tests that will reliably assess the true performance of a lubricant or fuel</a:t>
            </a:r>
          </a:p>
        </p:txBody>
      </p:sp>
      <p:sp>
        <p:nvSpPr>
          <p:cNvPr id="90116" name="Oval 4"/>
          <p:cNvSpPr>
            <a:spLocks noChangeArrowheads="1"/>
          </p:cNvSpPr>
          <p:nvPr/>
        </p:nvSpPr>
        <p:spPr bwMode="auto">
          <a:xfrm>
            <a:off x="539750" y="1700213"/>
            <a:ext cx="2236788" cy="1298575"/>
          </a:xfrm>
          <a:prstGeom prst="ellipse">
            <a:avLst/>
          </a:prstGeom>
          <a:solidFill>
            <a:schemeClr val="accent1"/>
          </a:solidFill>
          <a:ln w="9525">
            <a:solidFill>
              <a:schemeClr val="tx1"/>
            </a:solidFill>
            <a:round/>
            <a:headEnd/>
            <a:tailEnd/>
          </a:ln>
          <a:effectLst/>
        </p:spPr>
        <p:txBody>
          <a:bodyPr anchor="ctr">
            <a:spAutoFit/>
          </a:bodyPr>
          <a:lstStyle/>
          <a:p>
            <a:pPr algn="ctr">
              <a:defRPr/>
            </a:pPr>
            <a:r>
              <a:rPr lang="en-GB" dirty="0">
                <a:solidFill>
                  <a:schemeClr val="bg1"/>
                </a:solidFill>
                <a:effectLst>
                  <a:outerShdw blurRad="38100" dist="38100" dir="2700000" algn="tl">
                    <a:srgbClr val="000000">
                      <a:alpha val="43137"/>
                    </a:srgbClr>
                  </a:outerShdw>
                </a:effectLst>
                <a:latin typeface="Arial" pitchFamily="34" charset="0"/>
                <a:cs typeface="Arial" pitchFamily="34" charset="0"/>
              </a:rPr>
              <a:t>Managed by industry stakeholders </a:t>
            </a:r>
          </a:p>
        </p:txBody>
      </p:sp>
      <p:sp>
        <p:nvSpPr>
          <p:cNvPr id="90117" name="Oval 5"/>
          <p:cNvSpPr>
            <a:spLocks noChangeArrowheads="1"/>
          </p:cNvSpPr>
          <p:nvPr/>
        </p:nvSpPr>
        <p:spPr bwMode="auto">
          <a:xfrm>
            <a:off x="6838950" y="3384550"/>
            <a:ext cx="2236788" cy="1296988"/>
          </a:xfrm>
          <a:prstGeom prst="ellipse">
            <a:avLst/>
          </a:prstGeom>
          <a:solidFill>
            <a:schemeClr val="accent1"/>
          </a:solidFill>
          <a:ln w="9525">
            <a:solidFill>
              <a:schemeClr val="tx1"/>
            </a:solidFill>
            <a:round/>
            <a:headEnd/>
            <a:tailEnd/>
          </a:ln>
          <a:effectLst/>
        </p:spPr>
        <p:txBody>
          <a:bodyPr anchor="ctr">
            <a:spAutoFit/>
          </a:bodyPr>
          <a:lstStyle/>
          <a:p>
            <a:pPr algn="ctr">
              <a:defRPr/>
            </a:pPr>
            <a:r>
              <a:rPr lang="en-GB" dirty="0">
                <a:solidFill>
                  <a:schemeClr val="bg1"/>
                </a:solidFill>
                <a:effectLst>
                  <a:outerShdw blurRad="38100" dist="38100" dir="2700000" algn="tl">
                    <a:srgbClr val="000000">
                      <a:alpha val="43137"/>
                    </a:srgbClr>
                  </a:outerShdw>
                </a:effectLst>
                <a:latin typeface="Arial" pitchFamily="34" charset="0"/>
                <a:cs typeface="Arial" pitchFamily="34" charset="0"/>
              </a:rPr>
              <a:t>Support of statistics group </a:t>
            </a:r>
          </a:p>
        </p:txBody>
      </p:sp>
      <p:sp>
        <p:nvSpPr>
          <p:cNvPr id="90118" name="Oval 6"/>
          <p:cNvSpPr>
            <a:spLocks noChangeArrowheads="1"/>
          </p:cNvSpPr>
          <p:nvPr/>
        </p:nvSpPr>
        <p:spPr bwMode="auto">
          <a:xfrm>
            <a:off x="3059113" y="1844675"/>
            <a:ext cx="2236787" cy="1298575"/>
          </a:xfrm>
          <a:prstGeom prst="ellipse">
            <a:avLst/>
          </a:prstGeom>
          <a:solidFill>
            <a:schemeClr val="accent1"/>
          </a:solidFill>
          <a:ln w="9525">
            <a:solidFill>
              <a:schemeClr val="tx1"/>
            </a:solidFill>
            <a:round/>
            <a:headEnd/>
            <a:tailEnd/>
          </a:ln>
          <a:effectLst/>
        </p:spPr>
        <p:txBody>
          <a:bodyPr anchor="ctr">
            <a:spAutoFit/>
          </a:bodyPr>
          <a:lstStyle/>
          <a:p>
            <a:pPr algn="ctr">
              <a:defRPr/>
            </a:pPr>
            <a:r>
              <a:rPr lang="en-GB" dirty="0">
                <a:solidFill>
                  <a:schemeClr val="bg1"/>
                </a:solidFill>
                <a:effectLst>
                  <a:outerShdw blurRad="38100" dist="38100" dir="2700000" algn="tl">
                    <a:srgbClr val="000000">
                      <a:alpha val="43137"/>
                    </a:srgbClr>
                  </a:outerShdw>
                </a:effectLst>
                <a:latin typeface="Arial" pitchFamily="34" charset="0"/>
                <a:cs typeface="Arial" pitchFamily="34" charset="0"/>
              </a:rPr>
              <a:t>Quality processes for test labs</a:t>
            </a:r>
          </a:p>
        </p:txBody>
      </p:sp>
      <p:sp>
        <p:nvSpPr>
          <p:cNvPr id="90119" name="Oval 7"/>
          <p:cNvSpPr>
            <a:spLocks noChangeArrowheads="1"/>
          </p:cNvSpPr>
          <p:nvPr/>
        </p:nvSpPr>
        <p:spPr bwMode="auto">
          <a:xfrm>
            <a:off x="28575" y="3384550"/>
            <a:ext cx="2236788" cy="1687513"/>
          </a:xfrm>
          <a:prstGeom prst="ellipse">
            <a:avLst/>
          </a:prstGeom>
          <a:solidFill>
            <a:schemeClr val="accent1"/>
          </a:solidFill>
          <a:ln w="9525">
            <a:solidFill>
              <a:schemeClr val="tx1"/>
            </a:solidFill>
            <a:round/>
            <a:headEnd/>
            <a:tailEnd/>
          </a:ln>
          <a:effectLst/>
        </p:spPr>
        <p:txBody>
          <a:bodyPr anchor="ctr">
            <a:spAutoFit/>
          </a:bodyPr>
          <a:lstStyle/>
          <a:p>
            <a:pPr algn="ctr">
              <a:defRPr/>
            </a:pPr>
            <a:r>
              <a:rPr lang="en-GB" dirty="0">
                <a:solidFill>
                  <a:schemeClr val="bg1"/>
                </a:solidFill>
                <a:effectLst>
                  <a:outerShdw blurRad="38100" dist="38100" dir="2700000" algn="tl">
                    <a:srgbClr val="000000">
                      <a:alpha val="43137"/>
                    </a:srgbClr>
                  </a:outerShdw>
                </a:effectLst>
                <a:latin typeface="Arial" pitchFamily="34" charset="0"/>
                <a:cs typeface="Arial" pitchFamily="34" charset="0"/>
              </a:rPr>
              <a:t>Use of lead lab to develop new tests</a:t>
            </a:r>
          </a:p>
        </p:txBody>
      </p:sp>
      <p:sp>
        <p:nvSpPr>
          <p:cNvPr id="90120" name="Oval 8"/>
          <p:cNvSpPr>
            <a:spLocks noChangeArrowheads="1"/>
          </p:cNvSpPr>
          <p:nvPr/>
        </p:nvSpPr>
        <p:spPr bwMode="auto">
          <a:xfrm>
            <a:off x="1054100" y="5059363"/>
            <a:ext cx="2236788" cy="1687512"/>
          </a:xfrm>
          <a:prstGeom prst="ellipse">
            <a:avLst/>
          </a:prstGeom>
          <a:solidFill>
            <a:schemeClr val="accent1"/>
          </a:solidFill>
          <a:ln w="9525">
            <a:solidFill>
              <a:schemeClr val="tx1"/>
            </a:solidFill>
            <a:round/>
            <a:headEnd/>
            <a:tailEnd/>
          </a:ln>
          <a:effectLst/>
        </p:spPr>
        <p:txBody>
          <a:bodyPr anchor="ctr">
            <a:spAutoFit/>
          </a:bodyPr>
          <a:lstStyle/>
          <a:p>
            <a:pPr algn="ctr">
              <a:defRPr/>
            </a:pPr>
            <a:r>
              <a:rPr lang="en-GB" dirty="0">
                <a:solidFill>
                  <a:schemeClr val="bg1"/>
                </a:solidFill>
                <a:effectLst>
                  <a:outerShdw blurRad="38100" dist="38100" dir="2700000" algn="tl">
                    <a:srgbClr val="000000">
                      <a:alpha val="43137"/>
                    </a:srgbClr>
                  </a:outerShdw>
                </a:effectLst>
                <a:latin typeface="Arial" pitchFamily="34" charset="0"/>
                <a:cs typeface="Arial" pitchFamily="34" charset="0"/>
              </a:rPr>
              <a:t>Terms of reference for new test development </a:t>
            </a:r>
          </a:p>
        </p:txBody>
      </p:sp>
      <p:sp>
        <p:nvSpPr>
          <p:cNvPr id="90121" name="Oval 9"/>
          <p:cNvSpPr>
            <a:spLocks noChangeArrowheads="1"/>
          </p:cNvSpPr>
          <p:nvPr/>
        </p:nvSpPr>
        <p:spPr bwMode="auto">
          <a:xfrm>
            <a:off x="6227763" y="4941888"/>
            <a:ext cx="2236787" cy="1687512"/>
          </a:xfrm>
          <a:prstGeom prst="ellipse">
            <a:avLst/>
          </a:prstGeom>
          <a:solidFill>
            <a:schemeClr val="accent1"/>
          </a:solidFill>
          <a:ln w="9525">
            <a:solidFill>
              <a:schemeClr val="tx1"/>
            </a:solidFill>
            <a:round/>
            <a:headEnd/>
            <a:tailEnd/>
          </a:ln>
          <a:effectLst/>
        </p:spPr>
        <p:txBody>
          <a:bodyPr anchor="ctr">
            <a:spAutoFit/>
          </a:bodyPr>
          <a:lstStyle/>
          <a:p>
            <a:pPr algn="ctr">
              <a:defRPr/>
            </a:pPr>
            <a:r>
              <a:rPr lang="en-GB" dirty="0">
                <a:solidFill>
                  <a:schemeClr val="bg1"/>
                </a:solidFill>
                <a:effectLst>
                  <a:outerShdw blurRad="38100" dist="38100" dir="2700000" algn="tl">
                    <a:srgbClr val="000000">
                      <a:alpha val="43137"/>
                    </a:srgbClr>
                  </a:outerShdw>
                </a:effectLst>
                <a:latin typeface="Arial" pitchFamily="34" charset="0"/>
                <a:cs typeface="Arial" pitchFamily="34" charset="0"/>
              </a:rPr>
              <a:t>Monitoring and referencing of test engines</a:t>
            </a:r>
          </a:p>
        </p:txBody>
      </p:sp>
      <p:sp>
        <p:nvSpPr>
          <p:cNvPr id="90122" name="Oval 10"/>
          <p:cNvSpPr>
            <a:spLocks noChangeArrowheads="1"/>
          </p:cNvSpPr>
          <p:nvPr/>
        </p:nvSpPr>
        <p:spPr bwMode="auto">
          <a:xfrm>
            <a:off x="6797675" y="1525588"/>
            <a:ext cx="2236788" cy="909637"/>
          </a:xfrm>
          <a:prstGeom prst="ellipse">
            <a:avLst/>
          </a:prstGeom>
          <a:solidFill>
            <a:schemeClr val="accent1"/>
          </a:solidFill>
          <a:ln w="9525">
            <a:solidFill>
              <a:schemeClr val="tx1"/>
            </a:solidFill>
            <a:round/>
            <a:headEnd/>
            <a:tailEnd/>
          </a:ln>
          <a:effectLst/>
        </p:spPr>
        <p:txBody>
          <a:bodyPr anchor="ctr">
            <a:spAutoFit/>
          </a:bodyPr>
          <a:lstStyle/>
          <a:p>
            <a:pPr algn="ctr">
              <a:defRPr/>
            </a:pPr>
            <a:r>
              <a:rPr lang="en-GB" dirty="0">
                <a:solidFill>
                  <a:schemeClr val="bg1"/>
                </a:solidFill>
                <a:effectLst>
                  <a:outerShdw blurRad="38100" dist="38100" dir="2700000" algn="tl">
                    <a:srgbClr val="000000">
                      <a:alpha val="43137"/>
                    </a:srgbClr>
                  </a:outerShdw>
                </a:effectLst>
                <a:latin typeface="Arial" pitchFamily="34" charset="0"/>
                <a:cs typeface="Arial" pitchFamily="34" charset="0"/>
              </a:rPr>
              <a:t>TMS for bench tests </a:t>
            </a:r>
          </a:p>
        </p:txBody>
      </p:sp>
      <p:sp>
        <p:nvSpPr>
          <p:cNvPr id="90123" name="Oval 11"/>
          <p:cNvSpPr>
            <a:spLocks noChangeArrowheads="1"/>
          </p:cNvSpPr>
          <p:nvPr/>
        </p:nvSpPr>
        <p:spPr bwMode="auto">
          <a:xfrm>
            <a:off x="3721100" y="5440363"/>
            <a:ext cx="2236788" cy="1296987"/>
          </a:xfrm>
          <a:prstGeom prst="ellipse">
            <a:avLst/>
          </a:prstGeom>
          <a:solidFill>
            <a:schemeClr val="accent1"/>
          </a:solidFill>
          <a:ln w="9525">
            <a:solidFill>
              <a:schemeClr val="tx1"/>
            </a:solidFill>
            <a:round/>
            <a:headEnd/>
            <a:tailEnd/>
          </a:ln>
          <a:effectLst/>
        </p:spPr>
        <p:txBody>
          <a:bodyPr anchor="ctr">
            <a:spAutoFit/>
          </a:bodyPr>
          <a:lstStyle/>
          <a:p>
            <a:pPr algn="ctr">
              <a:defRPr/>
            </a:pPr>
            <a:r>
              <a:rPr lang="en-GB" dirty="0">
                <a:solidFill>
                  <a:schemeClr val="bg1"/>
                </a:solidFill>
                <a:effectLst>
                  <a:outerShdw blurRad="38100" dist="38100" dir="2700000" algn="tl">
                    <a:srgbClr val="000000">
                      <a:alpha val="43137"/>
                    </a:srgbClr>
                  </a:outerShdw>
                </a:effectLst>
                <a:latin typeface="Arial" pitchFamily="34" charset="0"/>
                <a:cs typeface="Arial" pitchFamily="34" charset="0"/>
              </a:rPr>
              <a:t>Expert fuels and lubes advisors</a:t>
            </a:r>
          </a:p>
        </p:txBody>
      </p:sp>
      <p:sp>
        <p:nvSpPr>
          <p:cNvPr id="90124" name="Oval 12"/>
          <p:cNvSpPr>
            <a:spLocks noChangeArrowheads="1"/>
          </p:cNvSpPr>
          <p:nvPr/>
        </p:nvSpPr>
        <p:spPr bwMode="auto">
          <a:xfrm>
            <a:off x="5308600" y="2425700"/>
            <a:ext cx="2236788" cy="909638"/>
          </a:xfrm>
          <a:prstGeom prst="ellipse">
            <a:avLst/>
          </a:prstGeom>
          <a:solidFill>
            <a:schemeClr val="accent1"/>
          </a:solidFill>
          <a:ln w="9525">
            <a:solidFill>
              <a:schemeClr val="tx1"/>
            </a:solidFill>
            <a:round/>
            <a:headEnd/>
            <a:tailEnd/>
          </a:ln>
          <a:effectLst/>
        </p:spPr>
        <p:txBody>
          <a:bodyPr anchor="ctr">
            <a:spAutoFit/>
          </a:bodyPr>
          <a:lstStyle/>
          <a:p>
            <a:pPr algn="ctr">
              <a:defRPr/>
            </a:pPr>
            <a:r>
              <a:rPr lang="en-GB" dirty="0">
                <a:solidFill>
                  <a:schemeClr val="bg1"/>
                </a:solidFill>
                <a:effectLst>
                  <a:outerShdw blurRad="38100" dist="38100" dir="2700000" algn="tl">
                    <a:srgbClr val="000000">
                      <a:alpha val="43137"/>
                    </a:srgbClr>
                  </a:outerShdw>
                </a:effectLst>
                <a:latin typeface="Arial" pitchFamily="34" charset="0"/>
                <a:cs typeface="Arial" pitchFamily="34" charset="0"/>
              </a:rPr>
              <a:t>Rating workshops</a:t>
            </a: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ctrTitle"/>
          </p:nvPr>
        </p:nvSpPr>
        <p:spPr/>
        <p:txBody>
          <a:bodyPr/>
          <a:lstStyle/>
          <a:p>
            <a:r>
              <a:rPr lang="fr-FR" smtClean="0"/>
              <a:t>CEC organisation</a:t>
            </a:r>
          </a:p>
        </p:txBody>
      </p:sp>
      <p:sp>
        <p:nvSpPr>
          <p:cNvPr id="24578" name="Sous-titre 2"/>
          <p:cNvSpPr>
            <a:spLocks noGrp="1"/>
          </p:cNvSpPr>
          <p:nvPr>
            <p:ph type="subTitle" idx="1"/>
          </p:nvPr>
        </p:nvSpPr>
        <p:spPr/>
        <p:txBody>
          <a:bodyPr/>
          <a:lstStyle/>
          <a:p>
            <a:endParaRPr lang="fr-FR" smtClean="0">
              <a:solidFill>
                <a:srgbClr val="898989"/>
              </a:solidFill>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23850" y="1773238"/>
            <a:ext cx="8229600" cy="720725"/>
          </a:xfrm>
        </p:spPr>
        <p:txBody>
          <a:bodyPr/>
          <a:lstStyle/>
          <a:p>
            <a:pPr eaLnBrk="1" hangingPunct="1">
              <a:defRPr/>
            </a:pPr>
            <a:r>
              <a:rPr lang="en-GB" sz="3200" smtClean="0">
                <a:solidFill>
                  <a:srgbClr val="050897"/>
                </a:solidFill>
                <a:effectLst>
                  <a:outerShdw blurRad="38100" dist="38100" dir="2700000" algn="tl">
                    <a:srgbClr val="C0C0C0"/>
                  </a:outerShdw>
                </a:effectLst>
                <a:latin typeface="Arial" charset="0"/>
              </a:rPr>
              <a:t>CEC Organisation</a:t>
            </a:r>
            <a:endParaRPr lang="en-GB" sz="3200" smtClean="0">
              <a:solidFill>
                <a:srgbClr val="050897"/>
              </a:solidFill>
              <a:effectLst>
                <a:outerShdw blurRad="38100" dist="38100" dir="2700000" algn="tl">
                  <a:srgbClr val="C0C0C0"/>
                </a:outerShdw>
              </a:effectLst>
            </a:endParaRPr>
          </a:p>
        </p:txBody>
      </p:sp>
      <p:sp>
        <p:nvSpPr>
          <p:cNvPr id="25602" name="Rectangle 2"/>
          <p:cNvSpPr>
            <a:spLocks noChangeArrowheads="1"/>
          </p:cNvSpPr>
          <p:nvPr/>
        </p:nvSpPr>
        <p:spPr bwMode="auto">
          <a:xfrm>
            <a:off x="2055813" y="5345113"/>
            <a:ext cx="1536700" cy="354012"/>
          </a:xfrm>
          <a:prstGeom prst="rect">
            <a:avLst/>
          </a:prstGeom>
          <a:gradFill rotWithShape="1">
            <a:gsLst>
              <a:gs pos="0">
                <a:schemeClr val="accent1"/>
              </a:gs>
              <a:gs pos="100000">
                <a:srgbClr val="FFFFFF"/>
              </a:gs>
            </a:gsLst>
            <a:lin ang="5400000" scaled="1"/>
          </a:gradFill>
          <a:ln w="9525">
            <a:solidFill>
              <a:srgbClr val="000000"/>
            </a:solidFill>
            <a:miter lim="800000"/>
            <a:headEnd/>
            <a:tailEnd/>
          </a:ln>
        </p:spPr>
        <p:txBody>
          <a:bodyPr wrap="none" anchor="ctr"/>
          <a:lstStyle/>
          <a:p>
            <a:pPr algn="ctr"/>
            <a:endParaRPr lang="en-GB" b="1"/>
          </a:p>
        </p:txBody>
      </p:sp>
      <p:sp>
        <p:nvSpPr>
          <p:cNvPr id="25603" name="Text Box 4"/>
          <p:cNvSpPr txBox="1">
            <a:spLocks noChangeArrowheads="1"/>
          </p:cNvSpPr>
          <p:nvPr/>
        </p:nvSpPr>
        <p:spPr bwMode="auto">
          <a:xfrm>
            <a:off x="395288" y="2925763"/>
            <a:ext cx="1873250" cy="369887"/>
          </a:xfrm>
          <a:prstGeom prst="rect">
            <a:avLst/>
          </a:prstGeom>
          <a:solidFill>
            <a:schemeClr val="tx2">
              <a:alpha val="79999"/>
            </a:schemeClr>
          </a:solidFill>
          <a:ln w="6350" cmpd="thickThin">
            <a:solidFill>
              <a:srgbClr val="050897"/>
            </a:solidFill>
            <a:miter lim="800000"/>
            <a:headEnd/>
            <a:tailEnd/>
          </a:ln>
        </p:spPr>
        <p:txBody>
          <a:bodyPr>
            <a:spAutoFit/>
          </a:bodyPr>
          <a:lstStyle/>
          <a:p>
            <a:pPr algn="ctr">
              <a:spcBef>
                <a:spcPct val="50000"/>
              </a:spcBef>
            </a:pPr>
            <a:r>
              <a:rPr lang="en-GB" b="1">
                <a:solidFill>
                  <a:srgbClr val="FFFF00"/>
                </a:solidFill>
              </a:rPr>
              <a:t>CONCAWE</a:t>
            </a:r>
          </a:p>
        </p:txBody>
      </p:sp>
      <p:sp>
        <p:nvSpPr>
          <p:cNvPr id="25604" name="Text Box 5"/>
          <p:cNvSpPr txBox="1">
            <a:spLocks noChangeArrowheads="1"/>
          </p:cNvSpPr>
          <p:nvPr/>
        </p:nvSpPr>
        <p:spPr bwMode="auto">
          <a:xfrm>
            <a:off x="2843213" y="2924175"/>
            <a:ext cx="1338262" cy="369888"/>
          </a:xfrm>
          <a:prstGeom prst="rect">
            <a:avLst/>
          </a:prstGeom>
          <a:solidFill>
            <a:schemeClr val="tx2">
              <a:alpha val="79999"/>
            </a:schemeClr>
          </a:solidFill>
          <a:ln w="12700" cmpd="thickThin">
            <a:solidFill>
              <a:srgbClr val="050897"/>
            </a:solidFill>
            <a:miter lim="800000"/>
            <a:headEnd/>
            <a:tailEnd/>
          </a:ln>
        </p:spPr>
        <p:txBody>
          <a:bodyPr>
            <a:spAutoFit/>
          </a:bodyPr>
          <a:lstStyle/>
          <a:p>
            <a:pPr algn="ctr">
              <a:spcBef>
                <a:spcPct val="50000"/>
              </a:spcBef>
            </a:pPr>
            <a:r>
              <a:rPr lang="en-GB" b="1">
                <a:solidFill>
                  <a:srgbClr val="FFFF00"/>
                </a:solidFill>
              </a:rPr>
              <a:t>ACEA</a:t>
            </a:r>
          </a:p>
        </p:txBody>
      </p:sp>
      <p:sp>
        <p:nvSpPr>
          <p:cNvPr id="25605" name="Text Box 6"/>
          <p:cNvSpPr txBox="1">
            <a:spLocks noChangeArrowheads="1"/>
          </p:cNvSpPr>
          <p:nvPr/>
        </p:nvSpPr>
        <p:spPr bwMode="auto">
          <a:xfrm>
            <a:off x="4932363" y="2924175"/>
            <a:ext cx="1058862" cy="369888"/>
          </a:xfrm>
          <a:prstGeom prst="rect">
            <a:avLst/>
          </a:prstGeom>
          <a:solidFill>
            <a:schemeClr val="tx2">
              <a:alpha val="79999"/>
            </a:schemeClr>
          </a:solidFill>
          <a:ln w="12700" cmpd="thickThin">
            <a:solidFill>
              <a:srgbClr val="050897"/>
            </a:solidFill>
            <a:miter lim="800000"/>
            <a:headEnd/>
            <a:tailEnd/>
          </a:ln>
        </p:spPr>
        <p:txBody>
          <a:bodyPr>
            <a:spAutoFit/>
          </a:bodyPr>
          <a:lstStyle/>
          <a:p>
            <a:pPr algn="ctr"/>
            <a:r>
              <a:rPr lang="en-GB" b="1">
                <a:solidFill>
                  <a:srgbClr val="FFFF00"/>
                </a:solidFill>
              </a:rPr>
              <a:t>ATIEL</a:t>
            </a:r>
          </a:p>
        </p:txBody>
      </p:sp>
      <p:sp>
        <p:nvSpPr>
          <p:cNvPr id="25606" name="Text Box 7"/>
          <p:cNvSpPr txBox="1">
            <a:spLocks noChangeArrowheads="1"/>
          </p:cNvSpPr>
          <p:nvPr/>
        </p:nvSpPr>
        <p:spPr bwMode="auto">
          <a:xfrm>
            <a:off x="7088188" y="2924175"/>
            <a:ext cx="641350" cy="369888"/>
          </a:xfrm>
          <a:prstGeom prst="rect">
            <a:avLst/>
          </a:prstGeom>
          <a:solidFill>
            <a:schemeClr val="tx2">
              <a:alpha val="79999"/>
            </a:schemeClr>
          </a:solidFill>
          <a:ln w="12700" cmpd="thickThin">
            <a:solidFill>
              <a:srgbClr val="050897"/>
            </a:solidFill>
            <a:miter lim="800000"/>
            <a:headEnd/>
            <a:tailEnd/>
          </a:ln>
        </p:spPr>
        <p:txBody>
          <a:bodyPr wrap="none">
            <a:spAutoFit/>
          </a:bodyPr>
          <a:lstStyle/>
          <a:p>
            <a:pPr algn="ctr"/>
            <a:r>
              <a:rPr lang="en-GB" b="1">
                <a:solidFill>
                  <a:srgbClr val="FFFF00"/>
                </a:solidFill>
              </a:rPr>
              <a:t>ATC</a:t>
            </a:r>
          </a:p>
        </p:txBody>
      </p:sp>
      <p:sp>
        <p:nvSpPr>
          <p:cNvPr id="25607" name="Text Box 8"/>
          <p:cNvSpPr txBox="1">
            <a:spLocks noChangeArrowheads="1"/>
          </p:cNvSpPr>
          <p:nvPr/>
        </p:nvSpPr>
        <p:spPr bwMode="auto">
          <a:xfrm>
            <a:off x="2670175" y="4105275"/>
            <a:ext cx="2533650" cy="784225"/>
          </a:xfrm>
          <a:prstGeom prst="rect">
            <a:avLst/>
          </a:prstGeom>
          <a:gradFill rotWithShape="1">
            <a:gsLst>
              <a:gs pos="0">
                <a:srgbClr val="C00000"/>
              </a:gs>
              <a:gs pos="100000">
                <a:srgbClr val="760000"/>
              </a:gs>
            </a:gsLst>
            <a:lin ang="5400000" scaled="1"/>
          </a:gradFill>
          <a:ln w="9525" cmpd="thickThin">
            <a:solidFill>
              <a:srgbClr val="FFFF00"/>
            </a:solidFill>
            <a:miter lim="800000"/>
            <a:headEnd/>
            <a:tailEnd/>
          </a:ln>
        </p:spPr>
        <p:txBody>
          <a:bodyPr anchor="b">
            <a:spAutoFit/>
          </a:bodyPr>
          <a:lstStyle/>
          <a:p>
            <a:pPr algn="ctr">
              <a:spcBef>
                <a:spcPct val="50000"/>
              </a:spcBef>
            </a:pPr>
            <a:r>
              <a:rPr lang="en-GB" b="1">
                <a:solidFill>
                  <a:srgbClr val="FFFF00"/>
                </a:solidFill>
              </a:rPr>
              <a:t>CEC Board</a:t>
            </a:r>
          </a:p>
          <a:p>
            <a:pPr algn="ctr">
              <a:spcBef>
                <a:spcPct val="50000"/>
              </a:spcBef>
            </a:pPr>
            <a:endParaRPr lang="en-GB" b="1">
              <a:solidFill>
                <a:srgbClr val="FFFF00"/>
              </a:solidFill>
            </a:endParaRPr>
          </a:p>
        </p:txBody>
      </p:sp>
      <p:sp>
        <p:nvSpPr>
          <p:cNvPr id="25608" name="Text Box 9"/>
          <p:cNvSpPr txBox="1">
            <a:spLocks noChangeArrowheads="1"/>
          </p:cNvSpPr>
          <p:nvPr/>
        </p:nvSpPr>
        <p:spPr bwMode="auto">
          <a:xfrm>
            <a:off x="5659438" y="3875088"/>
            <a:ext cx="1917700" cy="369887"/>
          </a:xfrm>
          <a:prstGeom prst="rect">
            <a:avLst/>
          </a:prstGeom>
          <a:gradFill rotWithShape="1">
            <a:gsLst>
              <a:gs pos="0">
                <a:srgbClr val="C00000"/>
              </a:gs>
              <a:gs pos="100000">
                <a:srgbClr val="761800"/>
              </a:gs>
            </a:gsLst>
            <a:lin ang="5400000" scaled="1"/>
          </a:gradFill>
          <a:ln w="19050" cmpd="thickThin">
            <a:solidFill>
              <a:srgbClr val="FFFF00"/>
            </a:solidFill>
            <a:miter lim="800000"/>
            <a:headEnd/>
            <a:tailEnd/>
          </a:ln>
        </p:spPr>
        <p:txBody>
          <a:bodyPr>
            <a:spAutoFit/>
          </a:bodyPr>
          <a:lstStyle/>
          <a:p>
            <a:pPr algn="ctr">
              <a:spcBef>
                <a:spcPct val="10000"/>
              </a:spcBef>
            </a:pPr>
            <a:r>
              <a:rPr lang="en-GB" b="1">
                <a:solidFill>
                  <a:srgbClr val="FFFF00"/>
                </a:solidFill>
              </a:rPr>
              <a:t>CEC Secretariat</a:t>
            </a:r>
          </a:p>
        </p:txBody>
      </p:sp>
      <p:sp>
        <p:nvSpPr>
          <p:cNvPr id="25609" name="Rectangle 11"/>
          <p:cNvSpPr>
            <a:spLocks noChangeArrowheads="1"/>
          </p:cNvSpPr>
          <p:nvPr/>
        </p:nvSpPr>
        <p:spPr bwMode="auto">
          <a:xfrm>
            <a:off x="1978025" y="5464175"/>
            <a:ext cx="1536700" cy="354013"/>
          </a:xfrm>
          <a:prstGeom prst="rect">
            <a:avLst/>
          </a:prstGeom>
          <a:gradFill rotWithShape="1">
            <a:gsLst>
              <a:gs pos="0">
                <a:schemeClr val="accent1"/>
              </a:gs>
              <a:gs pos="100000">
                <a:srgbClr val="FFFFFF"/>
              </a:gs>
            </a:gsLst>
            <a:lin ang="5400000" scaled="1"/>
          </a:gradFill>
          <a:ln w="9525">
            <a:solidFill>
              <a:srgbClr val="000000"/>
            </a:solidFill>
            <a:miter lim="800000"/>
            <a:headEnd/>
            <a:tailEnd/>
          </a:ln>
        </p:spPr>
        <p:txBody>
          <a:bodyPr wrap="none" anchor="ctr"/>
          <a:lstStyle/>
          <a:p>
            <a:pPr algn="ctr"/>
            <a:endParaRPr lang="en-GB" b="1"/>
          </a:p>
        </p:txBody>
      </p:sp>
      <p:sp>
        <p:nvSpPr>
          <p:cNvPr id="25610" name="Rectangle 12"/>
          <p:cNvSpPr>
            <a:spLocks noChangeArrowheads="1"/>
          </p:cNvSpPr>
          <p:nvPr/>
        </p:nvSpPr>
        <p:spPr bwMode="auto">
          <a:xfrm>
            <a:off x="1901825" y="5581650"/>
            <a:ext cx="1536700" cy="354013"/>
          </a:xfrm>
          <a:prstGeom prst="rect">
            <a:avLst/>
          </a:prstGeom>
          <a:gradFill rotWithShape="1">
            <a:gsLst>
              <a:gs pos="0">
                <a:schemeClr val="accent1"/>
              </a:gs>
              <a:gs pos="100000">
                <a:srgbClr val="FFFFFF"/>
              </a:gs>
            </a:gsLst>
            <a:lin ang="5400000" scaled="1"/>
          </a:gradFill>
          <a:ln w="9525">
            <a:solidFill>
              <a:srgbClr val="000000"/>
            </a:solidFill>
            <a:miter lim="800000"/>
            <a:headEnd/>
            <a:tailEnd/>
          </a:ln>
        </p:spPr>
        <p:txBody>
          <a:bodyPr wrap="none" anchor="ctr"/>
          <a:lstStyle/>
          <a:p>
            <a:pPr algn="ctr"/>
            <a:endParaRPr lang="en-GB" b="1"/>
          </a:p>
        </p:txBody>
      </p:sp>
      <p:sp>
        <p:nvSpPr>
          <p:cNvPr id="2865165" name="Text Box 13"/>
          <p:cNvSpPr txBox="1">
            <a:spLocks noChangeArrowheads="1"/>
          </p:cNvSpPr>
          <p:nvPr/>
        </p:nvSpPr>
        <p:spPr bwMode="auto">
          <a:xfrm>
            <a:off x="1517650" y="5699125"/>
            <a:ext cx="1835150" cy="369888"/>
          </a:xfrm>
          <a:prstGeom prst="rect">
            <a:avLst/>
          </a:prstGeom>
          <a:gradFill rotWithShape="1">
            <a:gsLst>
              <a:gs pos="0">
                <a:schemeClr val="accent2"/>
              </a:gs>
              <a:gs pos="100000">
                <a:schemeClr val="accent2">
                  <a:gamma/>
                  <a:shade val="46275"/>
                  <a:invGamma/>
                </a:schemeClr>
              </a:gs>
            </a:gsLst>
            <a:lin ang="5400000" scaled="1"/>
          </a:gradFill>
          <a:ln w="9525">
            <a:solidFill>
              <a:srgbClr val="000000"/>
            </a:solidFill>
            <a:miter lim="800000"/>
            <a:headEnd/>
            <a:tailEnd/>
          </a:ln>
          <a:effectLst/>
        </p:spPr>
        <p:txBody>
          <a:bodyPr>
            <a:spAutoFit/>
          </a:bodyPr>
          <a:lstStyle/>
          <a:p>
            <a:pPr algn="ctr">
              <a:spcBef>
                <a:spcPct val="50000"/>
              </a:spcBef>
              <a:defRPr/>
            </a:pPr>
            <a:r>
              <a:rPr lang="en-GB" b="1">
                <a:solidFill>
                  <a:srgbClr val="FFFF00"/>
                </a:solidFill>
                <a:cs typeface="+mn-cs"/>
              </a:rPr>
              <a:t>TDG</a:t>
            </a:r>
          </a:p>
        </p:txBody>
      </p:sp>
      <p:sp>
        <p:nvSpPr>
          <p:cNvPr id="25612" name="Rectangle 14"/>
          <p:cNvSpPr>
            <a:spLocks noChangeArrowheads="1"/>
          </p:cNvSpPr>
          <p:nvPr/>
        </p:nvSpPr>
        <p:spPr bwMode="auto">
          <a:xfrm>
            <a:off x="4435475" y="5345113"/>
            <a:ext cx="920750" cy="355600"/>
          </a:xfrm>
          <a:prstGeom prst="rect">
            <a:avLst/>
          </a:prstGeom>
          <a:gradFill rotWithShape="1">
            <a:gsLst>
              <a:gs pos="0">
                <a:schemeClr val="accent1"/>
              </a:gs>
              <a:gs pos="100000">
                <a:srgbClr val="FFFFFF"/>
              </a:gs>
            </a:gsLst>
            <a:lin ang="5400000" scaled="1"/>
          </a:gradFill>
          <a:ln w="9525">
            <a:solidFill>
              <a:srgbClr val="000000"/>
            </a:solidFill>
            <a:miter lim="800000"/>
            <a:headEnd/>
            <a:tailEnd/>
          </a:ln>
        </p:spPr>
        <p:txBody>
          <a:bodyPr wrap="none" anchor="ctr"/>
          <a:lstStyle/>
          <a:p>
            <a:pPr algn="ctr"/>
            <a:endParaRPr lang="en-GB" b="1"/>
          </a:p>
        </p:txBody>
      </p:sp>
      <p:sp>
        <p:nvSpPr>
          <p:cNvPr id="25613" name="Rectangle 15"/>
          <p:cNvSpPr>
            <a:spLocks noChangeArrowheads="1"/>
          </p:cNvSpPr>
          <p:nvPr/>
        </p:nvSpPr>
        <p:spPr bwMode="auto">
          <a:xfrm>
            <a:off x="4281488" y="5464175"/>
            <a:ext cx="920750" cy="355600"/>
          </a:xfrm>
          <a:prstGeom prst="rect">
            <a:avLst/>
          </a:prstGeom>
          <a:gradFill rotWithShape="1">
            <a:gsLst>
              <a:gs pos="0">
                <a:schemeClr val="accent1"/>
              </a:gs>
              <a:gs pos="100000">
                <a:srgbClr val="FFFFFF"/>
              </a:gs>
            </a:gsLst>
            <a:lin ang="5400000" scaled="1"/>
          </a:gradFill>
          <a:ln w="9525">
            <a:solidFill>
              <a:srgbClr val="000000"/>
            </a:solidFill>
            <a:miter lim="800000"/>
            <a:headEnd/>
            <a:tailEnd/>
          </a:ln>
        </p:spPr>
        <p:txBody>
          <a:bodyPr wrap="none" anchor="ctr"/>
          <a:lstStyle/>
          <a:p>
            <a:pPr algn="ctr"/>
            <a:endParaRPr lang="en-GB" b="1"/>
          </a:p>
        </p:txBody>
      </p:sp>
      <p:sp>
        <p:nvSpPr>
          <p:cNvPr id="25614" name="Rectangle 16"/>
          <p:cNvSpPr>
            <a:spLocks noChangeArrowheads="1"/>
          </p:cNvSpPr>
          <p:nvPr/>
        </p:nvSpPr>
        <p:spPr bwMode="auto">
          <a:xfrm>
            <a:off x="4129088" y="5581650"/>
            <a:ext cx="920750" cy="355600"/>
          </a:xfrm>
          <a:prstGeom prst="rect">
            <a:avLst/>
          </a:prstGeom>
          <a:gradFill rotWithShape="1">
            <a:gsLst>
              <a:gs pos="0">
                <a:schemeClr val="accent1"/>
              </a:gs>
              <a:gs pos="100000">
                <a:srgbClr val="FFFFFF"/>
              </a:gs>
            </a:gsLst>
            <a:lin ang="5400000" scaled="1"/>
          </a:gradFill>
          <a:ln w="9525">
            <a:solidFill>
              <a:srgbClr val="000000"/>
            </a:solidFill>
            <a:miter lim="800000"/>
            <a:headEnd/>
            <a:tailEnd/>
          </a:ln>
        </p:spPr>
        <p:txBody>
          <a:bodyPr wrap="none" anchor="ctr"/>
          <a:lstStyle/>
          <a:p>
            <a:pPr algn="ctr"/>
            <a:endParaRPr lang="en-GB" b="1"/>
          </a:p>
        </p:txBody>
      </p:sp>
      <p:sp>
        <p:nvSpPr>
          <p:cNvPr id="25615" name="Text Box 17"/>
          <p:cNvSpPr txBox="1">
            <a:spLocks noChangeArrowheads="1"/>
          </p:cNvSpPr>
          <p:nvPr/>
        </p:nvSpPr>
        <p:spPr bwMode="auto">
          <a:xfrm>
            <a:off x="3975100" y="5699125"/>
            <a:ext cx="920750" cy="369888"/>
          </a:xfrm>
          <a:prstGeom prst="rect">
            <a:avLst/>
          </a:prstGeom>
          <a:gradFill rotWithShape="1">
            <a:gsLst>
              <a:gs pos="0">
                <a:srgbClr val="008080"/>
              </a:gs>
              <a:gs pos="100000">
                <a:srgbClr val="003B3B"/>
              </a:gs>
            </a:gsLst>
            <a:lin ang="5400000" scaled="1"/>
          </a:gradFill>
          <a:ln w="9525">
            <a:solidFill>
              <a:srgbClr val="000000"/>
            </a:solidFill>
            <a:miter lim="800000"/>
            <a:headEnd/>
            <a:tailEnd/>
          </a:ln>
        </p:spPr>
        <p:txBody>
          <a:bodyPr>
            <a:spAutoFit/>
          </a:bodyPr>
          <a:lstStyle/>
          <a:p>
            <a:pPr algn="ctr">
              <a:spcBef>
                <a:spcPct val="50000"/>
              </a:spcBef>
            </a:pPr>
            <a:r>
              <a:rPr lang="en-GB" b="1">
                <a:solidFill>
                  <a:srgbClr val="FFFF00"/>
                </a:solidFill>
              </a:rPr>
              <a:t>SG</a:t>
            </a:r>
          </a:p>
        </p:txBody>
      </p:sp>
      <p:sp>
        <p:nvSpPr>
          <p:cNvPr id="2865170" name="Rectangle 18"/>
          <p:cNvSpPr>
            <a:spLocks noChangeArrowheads="1"/>
          </p:cNvSpPr>
          <p:nvPr/>
        </p:nvSpPr>
        <p:spPr bwMode="auto">
          <a:xfrm>
            <a:off x="6200775" y="5111750"/>
            <a:ext cx="1379538" cy="531813"/>
          </a:xfrm>
          <a:prstGeom prst="rect">
            <a:avLst/>
          </a:prstGeom>
          <a:gradFill rotWithShape="1">
            <a:gsLst>
              <a:gs pos="0">
                <a:schemeClr val="accent1"/>
              </a:gs>
              <a:gs pos="50000">
                <a:srgbClr val="FFFFFF"/>
              </a:gs>
              <a:gs pos="100000">
                <a:schemeClr val="accent1"/>
              </a:gs>
            </a:gsLst>
            <a:lin ang="5400000" scaled="1"/>
          </a:gradFill>
          <a:ln w="9525">
            <a:solidFill>
              <a:srgbClr val="000000"/>
            </a:solidFill>
            <a:miter lim="800000"/>
            <a:headEnd/>
            <a:tailEnd/>
          </a:ln>
          <a:effectLst/>
        </p:spPr>
        <p:txBody>
          <a:bodyPr wrap="none" anchor="ctr"/>
          <a:lstStyle/>
          <a:p>
            <a:pPr algn="ctr">
              <a:defRPr/>
            </a:pPr>
            <a:endParaRPr lang="en-GB">
              <a:latin typeface="Tahoma" pitchFamily="34" charset="0"/>
              <a:cs typeface="+mn-cs"/>
            </a:endParaRPr>
          </a:p>
        </p:txBody>
      </p:sp>
      <p:sp>
        <p:nvSpPr>
          <p:cNvPr id="2865171" name="Rectangle 19"/>
          <p:cNvSpPr>
            <a:spLocks noChangeArrowheads="1"/>
          </p:cNvSpPr>
          <p:nvPr/>
        </p:nvSpPr>
        <p:spPr bwMode="auto">
          <a:xfrm>
            <a:off x="6048375" y="5227638"/>
            <a:ext cx="1381125" cy="531812"/>
          </a:xfrm>
          <a:prstGeom prst="rect">
            <a:avLst/>
          </a:prstGeom>
          <a:gradFill rotWithShape="1">
            <a:gsLst>
              <a:gs pos="0">
                <a:schemeClr val="accent1"/>
              </a:gs>
              <a:gs pos="50000">
                <a:srgbClr val="FFFFFF"/>
              </a:gs>
              <a:gs pos="100000">
                <a:schemeClr val="accent1"/>
              </a:gs>
            </a:gsLst>
            <a:lin ang="5400000" scaled="1"/>
          </a:gradFill>
          <a:ln w="9525">
            <a:solidFill>
              <a:srgbClr val="000000"/>
            </a:solidFill>
            <a:miter lim="800000"/>
            <a:headEnd/>
            <a:tailEnd/>
          </a:ln>
          <a:effectLst/>
        </p:spPr>
        <p:txBody>
          <a:bodyPr wrap="none" anchor="ctr"/>
          <a:lstStyle/>
          <a:p>
            <a:pPr algn="ctr">
              <a:defRPr/>
            </a:pPr>
            <a:endParaRPr lang="en-GB">
              <a:latin typeface="Tahoma" pitchFamily="34" charset="0"/>
              <a:cs typeface="+mn-cs"/>
            </a:endParaRPr>
          </a:p>
        </p:txBody>
      </p:sp>
      <p:sp>
        <p:nvSpPr>
          <p:cNvPr id="2865172" name="Rectangle 20"/>
          <p:cNvSpPr>
            <a:spLocks noChangeArrowheads="1"/>
          </p:cNvSpPr>
          <p:nvPr/>
        </p:nvSpPr>
        <p:spPr bwMode="auto">
          <a:xfrm>
            <a:off x="5894388" y="5345113"/>
            <a:ext cx="1381125" cy="531812"/>
          </a:xfrm>
          <a:prstGeom prst="rect">
            <a:avLst/>
          </a:prstGeom>
          <a:gradFill rotWithShape="1">
            <a:gsLst>
              <a:gs pos="0">
                <a:schemeClr val="accent1"/>
              </a:gs>
              <a:gs pos="50000">
                <a:srgbClr val="FFFFFF"/>
              </a:gs>
              <a:gs pos="100000">
                <a:schemeClr val="accent1"/>
              </a:gs>
            </a:gsLst>
            <a:lin ang="5400000" scaled="1"/>
          </a:gradFill>
          <a:ln w="9525">
            <a:solidFill>
              <a:srgbClr val="000000"/>
            </a:solidFill>
            <a:miter lim="800000"/>
            <a:headEnd/>
            <a:tailEnd/>
          </a:ln>
          <a:effectLst/>
        </p:spPr>
        <p:txBody>
          <a:bodyPr wrap="none" anchor="ctr"/>
          <a:lstStyle/>
          <a:p>
            <a:pPr algn="ctr">
              <a:defRPr/>
            </a:pPr>
            <a:endParaRPr lang="en-GB" b="1">
              <a:latin typeface="Tahoma" pitchFamily="34" charset="0"/>
              <a:cs typeface="+mn-cs"/>
            </a:endParaRPr>
          </a:p>
        </p:txBody>
      </p:sp>
      <p:sp>
        <p:nvSpPr>
          <p:cNvPr id="25619" name="Text Box 21"/>
          <p:cNvSpPr txBox="1">
            <a:spLocks noChangeArrowheads="1"/>
          </p:cNvSpPr>
          <p:nvPr/>
        </p:nvSpPr>
        <p:spPr bwMode="auto">
          <a:xfrm>
            <a:off x="5664200" y="5464175"/>
            <a:ext cx="1382713" cy="646113"/>
          </a:xfrm>
          <a:prstGeom prst="rect">
            <a:avLst/>
          </a:prstGeom>
          <a:gradFill rotWithShape="1">
            <a:gsLst>
              <a:gs pos="0">
                <a:srgbClr val="008080"/>
              </a:gs>
              <a:gs pos="100000">
                <a:srgbClr val="003B3B"/>
              </a:gs>
            </a:gsLst>
            <a:lin ang="5400000" scaled="1"/>
          </a:gradFill>
          <a:ln w="9525">
            <a:solidFill>
              <a:srgbClr val="000000"/>
            </a:solidFill>
            <a:miter lim="800000"/>
            <a:headEnd/>
            <a:tailEnd/>
          </a:ln>
        </p:spPr>
        <p:txBody>
          <a:bodyPr>
            <a:spAutoFit/>
          </a:bodyPr>
          <a:lstStyle/>
          <a:p>
            <a:pPr algn="ctr">
              <a:spcBef>
                <a:spcPct val="50000"/>
              </a:spcBef>
            </a:pPr>
            <a:r>
              <a:rPr lang="en-GB" b="1">
                <a:solidFill>
                  <a:srgbClr val="FFFF00"/>
                </a:solidFill>
              </a:rPr>
              <a:t>Support Groups</a:t>
            </a:r>
          </a:p>
        </p:txBody>
      </p:sp>
      <p:cxnSp>
        <p:nvCxnSpPr>
          <p:cNvPr id="25620" name="AutoShape 26"/>
          <p:cNvCxnSpPr>
            <a:cxnSpLocks noChangeShapeType="1"/>
            <a:stCxn id="25607" idx="2"/>
            <a:endCxn id="25608" idx="2"/>
          </p:cNvCxnSpPr>
          <p:nvPr/>
        </p:nvCxnSpPr>
        <p:spPr bwMode="auto">
          <a:xfrm rot="5400000" flipH="1" flipV="1">
            <a:off x="4955381" y="3226594"/>
            <a:ext cx="644525" cy="2681288"/>
          </a:xfrm>
          <a:prstGeom prst="bentConnector3">
            <a:avLst>
              <a:gd name="adj1" fmla="val -35435"/>
            </a:avLst>
          </a:prstGeom>
          <a:noFill/>
          <a:ln w="9525">
            <a:solidFill>
              <a:schemeClr val="tx1"/>
            </a:solidFill>
            <a:miter lim="800000"/>
            <a:headEnd/>
            <a:tailEnd/>
          </a:ln>
        </p:spPr>
      </p:cxnSp>
      <p:cxnSp>
        <p:nvCxnSpPr>
          <p:cNvPr id="25621" name="AutoShape 27"/>
          <p:cNvCxnSpPr>
            <a:cxnSpLocks noChangeShapeType="1"/>
          </p:cNvCxnSpPr>
          <p:nvPr/>
        </p:nvCxnSpPr>
        <p:spPr bwMode="auto">
          <a:xfrm rot="10800000" flipV="1">
            <a:off x="2824163" y="4873625"/>
            <a:ext cx="1687512" cy="471488"/>
          </a:xfrm>
          <a:prstGeom prst="bentConnector2">
            <a:avLst/>
          </a:prstGeom>
          <a:noFill/>
          <a:ln w="9525">
            <a:solidFill>
              <a:schemeClr val="tx1"/>
            </a:solidFill>
            <a:miter lim="800000"/>
            <a:headEnd/>
            <a:tailEnd type="triangle" w="med" len="med"/>
          </a:ln>
        </p:spPr>
      </p:cxnSp>
      <p:cxnSp>
        <p:nvCxnSpPr>
          <p:cNvPr id="25622" name="AutoShape 28"/>
          <p:cNvCxnSpPr>
            <a:cxnSpLocks noChangeShapeType="1"/>
            <a:endCxn id="25612" idx="0"/>
          </p:cNvCxnSpPr>
          <p:nvPr/>
        </p:nvCxnSpPr>
        <p:spPr bwMode="auto">
          <a:xfrm rot="16200000" flipH="1">
            <a:off x="4468019" y="4917281"/>
            <a:ext cx="471488" cy="384175"/>
          </a:xfrm>
          <a:prstGeom prst="bentConnector3">
            <a:avLst>
              <a:gd name="adj1" fmla="val 49861"/>
            </a:avLst>
          </a:prstGeom>
          <a:noFill/>
          <a:ln w="9525">
            <a:solidFill>
              <a:schemeClr val="tx1"/>
            </a:solidFill>
            <a:miter lim="800000"/>
            <a:headEnd/>
            <a:tailEnd type="triangle" w="med" len="med"/>
          </a:ln>
        </p:spPr>
      </p:cxnSp>
      <p:cxnSp>
        <p:nvCxnSpPr>
          <p:cNvPr id="25623" name="AutoShape 29"/>
          <p:cNvCxnSpPr>
            <a:cxnSpLocks noChangeShapeType="1"/>
          </p:cNvCxnSpPr>
          <p:nvPr/>
        </p:nvCxnSpPr>
        <p:spPr bwMode="auto">
          <a:xfrm>
            <a:off x="2868613" y="4876800"/>
            <a:ext cx="4067175" cy="236538"/>
          </a:xfrm>
          <a:prstGeom prst="bentConnector2">
            <a:avLst/>
          </a:prstGeom>
          <a:noFill/>
          <a:ln w="9525">
            <a:solidFill>
              <a:schemeClr val="tx1"/>
            </a:solidFill>
            <a:miter lim="800000"/>
            <a:headEnd/>
            <a:tailEnd type="triangle" w="med" len="med"/>
          </a:ln>
        </p:spPr>
      </p:cxnSp>
      <p:cxnSp>
        <p:nvCxnSpPr>
          <p:cNvPr id="25624" name="AutoShape 30"/>
          <p:cNvCxnSpPr>
            <a:cxnSpLocks noChangeShapeType="1"/>
            <a:stCxn id="2865165" idx="3"/>
            <a:endCxn id="25615" idx="1"/>
          </p:cNvCxnSpPr>
          <p:nvPr/>
        </p:nvCxnSpPr>
        <p:spPr bwMode="auto">
          <a:xfrm>
            <a:off x="3352800" y="5883275"/>
            <a:ext cx="622300" cy="0"/>
          </a:xfrm>
          <a:prstGeom prst="straightConnector1">
            <a:avLst/>
          </a:prstGeom>
          <a:noFill/>
          <a:ln w="9525">
            <a:solidFill>
              <a:schemeClr val="tx1"/>
            </a:solidFill>
            <a:round/>
            <a:headEnd/>
            <a:tailEnd type="triangle" w="med" len="med"/>
          </a:ln>
        </p:spPr>
      </p:cxnSp>
      <p:cxnSp>
        <p:nvCxnSpPr>
          <p:cNvPr id="25625" name="AutoShape 31"/>
          <p:cNvCxnSpPr>
            <a:cxnSpLocks noChangeShapeType="1"/>
            <a:stCxn id="25607" idx="3"/>
            <a:endCxn id="25608" idx="1"/>
          </p:cNvCxnSpPr>
          <p:nvPr/>
        </p:nvCxnSpPr>
        <p:spPr bwMode="auto">
          <a:xfrm flipV="1">
            <a:off x="5203825" y="4059238"/>
            <a:ext cx="455613" cy="438150"/>
          </a:xfrm>
          <a:prstGeom prst="bentConnector3">
            <a:avLst>
              <a:gd name="adj1" fmla="val 50000"/>
            </a:avLst>
          </a:prstGeom>
          <a:noFill/>
          <a:ln w="9525">
            <a:solidFill>
              <a:schemeClr val="tx1"/>
            </a:solidFill>
            <a:miter lim="800000"/>
            <a:headEnd type="arrow" w="med" len="med"/>
            <a:tailEnd/>
          </a:ln>
        </p:spPr>
      </p:cxnSp>
      <p:sp>
        <p:nvSpPr>
          <p:cNvPr id="68" name="Rectangle 67"/>
          <p:cNvSpPr/>
          <p:nvPr/>
        </p:nvSpPr>
        <p:spPr>
          <a:xfrm>
            <a:off x="179388" y="1412875"/>
            <a:ext cx="8713787" cy="518477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cxnSp>
        <p:nvCxnSpPr>
          <p:cNvPr id="88" name="Shape 87"/>
          <p:cNvCxnSpPr>
            <a:endCxn id="25607" idx="0"/>
          </p:cNvCxnSpPr>
          <p:nvPr/>
        </p:nvCxnSpPr>
        <p:spPr>
          <a:xfrm>
            <a:off x="1187450" y="3644900"/>
            <a:ext cx="2749550" cy="46037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hape 91"/>
          <p:cNvCxnSpPr>
            <a:stCxn id="25606" idx="2"/>
          </p:cNvCxnSpPr>
          <p:nvPr/>
        </p:nvCxnSpPr>
        <p:spPr>
          <a:xfrm rot="5400000">
            <a:off x="5491163" y="1727200"/>
            <a:ext cx="350837" cy="3484563"/>
          </a:xfrm>
          <a:prstGeom prst="bentConnector2">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1187450" y="3295650"/>
            <a:ext cx="0" cy="35083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462588" y="3284538"/>
            <a:ext cx="0" cy="35083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454400" y="3284538"/>
            <a:ext cx="0" cy="35083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179388" y="1412875"/>
            <a:ext cx="8713787" cy="518477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7650" name="Rectangle 2"/>
          <p:cNvSpPr>
            <a:spLocks noChangeArrowheads="1"/>
          </p:cNvSpPr>
          <p:nvPr/>
        </p:nvSpPr>
        <p:spPr bwMode="auto">
          <a:xfrm>
            <a:off x="2055813" y="5345113"/>
            <a:ext cx="1536700" cy="354012"/>
          </a:xfrm>
          <a:prstGeom prst="rect">
            <a:avLst/>
          </a:prstGeom>
          <a:gradFill rotWithShape="1">
            <a:gsLst>
              <a:gs pos="0">
                <a:schemeClr val="accent1"/>
              </a:gs>
              <a:gs pos="100000">
                <a:srgbClr val="FFFFFF"/>
              </a:gs>
            </a:gsLst>
            <a:lin ang="5400000" scaled="1"/>
          </a:gradFill>
          <a:ln w="9525">
            <a:solidFill>
              <a:srgbClr val="000000"/>
            </a:solidFill>
            <a:miter lim="800000"/>
            <a:headEnd/>
            <a:tailEnd/>
          </a:ln>
        </p:spPr>
        <p:txBody>
          <a:bodyPr wrap="none" anchor="ctr"/>
          <a:lstStyle/>
          <a:p>
            <a:pPr algn="ctr"/>
            <a:endParaRPr lang="en-GB"/>
          </a:p>
        </p:txBody>
      </p:sp>
      <p:sp>
        <p:nvSpPr>
          <p:cNvPr id="27651" name="Text Box 4"/>
          <p:cNvSpPr txBox="1">
            <a:spLocks noChangeArrowheads="1"/>
          </p:cNvSpPr>
          <p:nvPr/>
        </p:nvSpPr>
        <p:spPr bwMode="auto">
          <a:xfrm>
            <a:off x="395288" y="2925763"/>
            <a:ext cx="1873250" cy="369887"/>
          </a:xfrm>
          <a:prstGeom prst="rect">
            <a:avLst/>
          </a:prstGeom>
          <a:solidFill>
            <a:schemeClr val="tx2">
              <a:alpha val="79999"/>
            </a:schemeClr>
          </a:solidFill>
          <a:ln w="6350" cmpd="thickThin">
            <a:solidFill>
              <a:srgbClr val="050897"/>
            </a:solidFill>
            <a:miter lim="800000"/>
            <a:headEnd/>
            <a:tailEnd/>
          </a:ln>
        </p:spPr>
        <p:txBody>
          <a:bodyPr>
            <a:spAutoFit/>
          </a:bodyPr>
          <a:lstStyle/>
          <a:p>
            <a:pPr algn="ctr">
              <a:spcBef>
                <a:spcPct val="50000"/>
              </a:spcBef>
            </a:pPr>
            <a:r>
              <a:rPr lang="en-GB" b="1">
                <a:solidFill>
                  <a:srgbClr val="FFFF00"/>
                </a:solidFill>
              </a:rPr>
              <a:t>CONCAWE</a:t>
            </a:r>
          </a:p>
        </p:txBody>
      </p:sp>
      <p:sp>
        <p:nvSpPr>
          <p:cNvPr id="27652" name="Text Box 5"/>
          <p:cNvSpPr txBox="1">
            <a:spLocks noChangeArrowheads="1"/>
          </p:cNvSpPr>
          <p:nvPr/>
        </p:nvSpPr>
        <p:spPr bwMode="auto">
          <a:xfrm>
            <a:off x="2843213" y="2924175"/>
            <a:ext cx="1338262" cy="369888"/>
          </a:xfrm>
          <a:prstGeom prst="rect">
            <a:avLst/>
          </a:prstGeom>
          <a:solidFill>
            <a:schemeClr val="tx2">
              <a:alpha val="79999"/>
            </a:schemeClr>
          </a:solidFill>
          <a:ln w="12700" cmpd="thickThin">
            <a:solidFill>
              <a:srgbClr val="050897"/>
            </a:solidFill>
            <a:miter lim="800000"/>
            <a:headEnd/>
            <a:tailEnd/>
          </a:ln>
        </p:spPr>
        <p:txBody>
          <a:bodyPr>
            <a:spAutoFit/>
          </a:bodyPr>
          <a:lstStyle/>
          <a:p>
            <a:pPr algn="ctr">
              <a:spcBef>
                <a:spcPct val="50000"/>
              </a:spcBef>
            </a:pPr>
            <a:r>
              <a:rPr lang="en-GB" b="1">
                <a:solidFill>
                  <a:srgbClr val="FFFF00"/>
                </a:solidFill>
              </a:rPr>
              <a:t>ACEA</a:t>
            </a:r>
          </a:p>
        </p:txBody>
      </p:sp>
      <p:sp>
        <p:nvSpPr>
          <p:cNvPr id="27653" name="Text Box 6"/>
          <p:cNvSpPr txBox="1">
            <a:spLocks noChangeArrowheads="1"/>
          </p:cNvSpPr>
          <p:nvPr/>
        </p:nvSpPr>
        <p:spPr bwMode="auto">
          <a:xfrm>
            <a:off x="4932363" y="2924175"/>
            <a:ext cx="1058862" cy="369888"/>
          </a:xfrm>
          <a:prstGeom prst="rect">
            <a:avLst/>
          </a:prstGeom>
          <a:solidFill>
            <a:schemeClr val="tx2">
              <a:alpha val="79999"/>
            </a:schemeClr>
          </a:solidFill>
          <a:ln w="12700" cmpd="thickThin">
            <a:solidFill>
              <a:srgbClr val="050897"/>
            </a:solidFill>
            <a:miter lim="800000"/>
            <a:headEnd/>
            <a:tailEnd/>
          </a:ln>
        </p:spPr>
        <p:txBody>
          <a:bodyPr>
            <a:spAutoFit/>
          </a:bodyPr>
          <a:lstStyle/>
          <a:p>
            <a:pPr algn="ctr"/>
            <a:r>
              <a:rPr lang="en-GB" b="1">
                <a:solidFill>
                  <a:srgbClr val="FFFF00"/>
                </a:solidFill>
              </a:rPr>
              <a:t>ATIEL</a:t>
            </a:r>
          </a:p>
        </p:txBody>
      </p:sp>
      <p:sp>
        <p:nvSpPr>
          <p:cNvPr id="27654" name="Text Box 7"/>
          <p:cNvSpPr txBox="1">
            <a:spLocks noChangeArrowheads="1"/>
          </p:cNvSpPr>
          <p:nvPr/>
        </p:nvSpPr>
        <p:spPr bwMode="auto">
          <a:xfrm>
            <a:off x="7088188" y="2924175"/>
            <a:ext cx="641350" cy="369888"/>
          </a:xfrm>
          <a:prstGeom prst="rect">
            <a:avLst/>
          </a:prstGeom>
          <a:solidFill>
            <a:schemeClr val="tx2">
              <a:alpha val="79999"/>
            </a:schemeClr>
          </a:solidFill>
          <a:ln w="12700" cmpd="thickThin">
            <a:solidFill>
              <a:srgbClr val="050897"/>
            </a:solidFill>
            <a:miter lim="800000"/>
            <a:headEnd/>
            <a:tailEnd/>
          </a:ln>
        </p:spPr>
        <p:txBody>
          <a:bodyPr wrap="none">
            <a:spAutoFit/>
          </a:bodyPr>
          <a:lstStyle/>
          <a:p>
            <a:pPr algn="ctr"/>
            <a:r>
              <a:rPr lang="en-GB" b="1">
                <a:solidFill>
                  <a:srgbClr val="FFFF00"/>
                </a:solidFill>
              </a:rPr>
              <a:t>ATC</a:t>
            </a:r>
          </a:p>
        </p:txBody>
      </p:sp>
      <p:sp>
        <p:nvSpPr>
          <p:cNvPr id="27655" name="Text Box 8"/>
          <p:cNvSpPr txBox="1">
            <a:spLocks noChangeArrowheads="1"/>
          </p:cNvSpPr>
          <p:nvPr/>
        </p:nvSpPr>
        <p:spPr bwMode="auto">
          <a:xfrm>
            <a:off x="2670175" y="3873500"/>
            <a:ext cx="2533650" cy="784225"/>
          </a:xfrm>
          <a:prstGeom prst="rect">
            <a:avLst/>
          </a:prstGeom>
          <a:gradFill rotWithShape="1">
            <a:gsLst>
              <a:gs pos="0">
                <a:srgbClr val="C00000"/>
              </a:gs>
              <a:gs pos="100000">
                <a:srgbClr val="760000"/>
              </a:gs>
            </a:gsLst>
            <a:lin ang="5400000" scaled="1"/>
          </a:gradFill>
          <a:ln w="19050" cmpd="thickThin">
            <a:solidFill>
              <a:srgbClr val="FFFF00"/>
            </a:solidFill>
            <a:miter lim="800000"/>
            <a:headEnd/>
            <a:tailEnd/>
          </a:ln>
        </p:spPr>
        <p:txBody>
          <a:bodyPr>
            <a:spAutoFit/>
          </a:bodyPr>
          <a:lstStyle/>
          <a:p>
            <a:pPr algn="ctr">
              <a:spcBef>
                <a:spcPct val="50000"/>
              </a:spcBef>
            </a:pPr>
            <a:r>
              <a:rPr lang="en-GB" b="1">
                <a:solidFill>
                  <a:srgbClr val="FFFF00"/>
                </a:solidFill>
              </a:rPr>
              <a:t>CEC Board</a:t>
            </a:r>
          </a:p>
          <a:p>
            <a:pPr algn="ctr">
              <a:spcBef>
                <a:spcPct val="50000"/>
              </a:spcBef>
            </a:pPr>
            <a:endParaRPr lang="en-GB" b="1">
              <a:solidFill>
                <a:srgbClr val="FFFF00"/>
              </a:solidFill>
            </a:endParaRPr>
          </a:p>
        </p:txBody>
      </p:sp>
      <p:sp>
        <p:nvSpPr>
          <p:cNvPr id="27656" name="Text Box 9"/>
          <p:cNvSpPr txBox="1">
            <a:spLocks noChangeArrowheads="1"/>
          </p:cNvSpPr>
          <p:nvPr/>
        </p:nvSpPr>
        <p:spPr bwMode="auto">
          <a:xfrm>
            <a:off x="5659438" y="3875088"/>
            <a:ext cx="1917700" cy="369887"/>
          </a:xfrm>
          <a:prstGeom prst="rect">
            <a:avLst/>
          </a:prstGeom>
          <a:gradFill rotWithShape="1">
            <a:gsLst>
              <a:gs pos="0">
                <a:srgbClr val="C00000"/>
              </a:gs>
              <a:gs pos="100000">
                <a:srgbClr val="761800"/>
              </a:gs>
            </a:gsLst>
            <a:lin ang="5400000" scaled="1"/>
          </a:gradFill>
          <a:ln w="19050" cmpd="thickThin">
            <a:solidFill>
              <a:srgbClr val="FFFF00"/>
            </a:solidFill>
            <a:miter lim="800000"/>
            <a:headEnd/>
            <a:tailEnd/>
          </a:ln>
        </p:spPr>
        <p:txBody>
          <a:bodyPr>
            <a:spAutoFit/>
          </a:bodyPr>
          <a:lstStyle/>
          <a:p>
            <a:pPr algn="ctr">
              <a:spcBef>
                <a:spcPct val="10000"/>
              </a:spcBef>
            </a:pPr>
            <a:r>
              <a:rPr lang="en-GB" b="1">
                <a:solidFill>
                  <a:srgbClr val="FFFF00"/>
                </a:solidFill>
              </a:rPr>
              <a:t>CEC Secretariat</a:t>
            </a:r>
          </a:p>
        </p:txBody>
      </p:sp>
      <p:sp>
        <p:nvSpPr>
          <p:cNvPr id="27657" name="Rectangle 11"/>
          <p:cNvSpPr>
            <a:spLocks noChangeArrowheads="1"/>
          </p:cNvSpPr>
          <p:nvPr/>
        </p:nvSpPr>
        <p:spPr bwMode="auto">
          <a:xfrm>
            <a:off x="1978025" y="5464175"/>
            <a:ext cx="1536700" cy="354013"/>
          </a:xfrm>
          <a:prstGeom prst="rect">
            <a:avLst/>
          </a:prstGeom>
          <a:gradFill rotWithShape="1">
            <a:gsLst>
              <a:gs pos="0">
                <a:schemeClr val="accent1"/>
              </a:gs>
              <a:gs pos="100000">
                <a:srgbClr val="FFFFFF"/>
              </a:gs>
            </a:gsLst>
            <a:lin ang="5400000" scaled="1"/>
          </a:gradFill>
          <a:ln w="9525">
            <a:solidFill>
              <a:srgbClr val="000000"/>
            </a:solidFill>
            <a:miter lim="800000"/>
            <a:headEnd/>
            <a:tailEnd/>
          </a:ln>
        </p:spPr>
        <p:txBody>
          <a:bodyPr wrap="none" anchor="ctr"/>
          <a:lstStyle/>
          <a:p>
            <a:pPr algn="ctr"/>
            <a:endParaRPr lang="en-GB"/>
          </a:p>
        </p:txBody>
      </p:sp>
      <p:sp>
        <p:nvSpPr>
          <p:cNvPr id="27658" name="Rectangle 12"/>
          <p:cNvSpPr>
            <a:spLocks noChangeArrowheads="1"/>
          </p:cNvSpPr>
          <p:nvPr/>
        </p:nvSpPr>
        <p:spPr bwMode="auto">
          <a:xfrm>
            <a:off x="1901825" y="5581650"/>
            <a:ext cx="1536700" cy="354013"/>
          </a:xfrm>
          <a:prstGeom prst="rect">
            <a:avLst/>
          </a:prstGeom>
          <a:gradFill rotWithShape="1">
            <a:gsLst>
              <a:gs pos="0">
                <a:schemeClr val="accent1"/>
              </a:gs>
              <a:gs pos="100000">
                <a:srgbClr val="FFFFFF"/>
              </a:gs>
            </a:gsLst>
            <a:lin ang="5400000" scaled="1"/>
          </a:gradFill>
          <a:ln w="9525">
            <a:solidFill>
              <a:srgbClr val="000000"/>
            </a:solidFill>
            <a:miter lim="800000"/>
            <a:headEnd/>
            <a:tailEnd/>
          </a:ln>
        </p:spPr>
        <p:txBody>
          <a:bodyPr wrap="none" anchor="ctr"/>
          <a:lstStyle/>
          <a:p>
            <a:pPr algn="ctr"/>
            <a:endParaRPr lang="en-GB"/>
          </a:p>
        </p:txBody>
      </p:sp>
      <p:sp>
        <p:nvSpPr>
          <p:cNvPr id="2865165" name="Text Box 13"/>
          <p:cNvSpPr txBox="1">
            <a:spLocks noChangeArrowheads="1"/>
          </p:cNvSpPr>
          <p:nvPr/>
        </p:nvSpPr>
        <p:spPr bwMode="auto">
          <a:xfrm>
            <a:off x="1517650" y="5699125"/>
            <a:ext cx="1835150" cy="468313"/>
          </a:xfrm>
          <a:prstGeom prst="rect">
            <a:avLst/>
          </a:prstGeom>
          <a:gradFill rotWithShape="1">
            <a:gsLst>
              <a:gs pos="0">
                <a:schemeClr val="accent2"/>
              </a:gs>
              <a:gs pos="100000">
                <a:schemeClr val="accent2">
                  <a:gamma/>
                  <a:shade val="46275"/>
                  <a:invGamma/>
                </a:schemeClr>
              </a:gs>
            </a:gsLst>
            <a:lin ang="5400000" scaled="1"/>
          </a:gradFill>
          <a:ln w="9525">
            <a:solidFill>
              <a:srgbClr val="000000"/>
            </a:solidFill>
            <a:miter lim="800000"/>
            <a:headEnd/>
            <a:tailEnd/>
          </a:ln>
          <a:effectLst/>
        </p:spPr>
        <p:txBody>
          <a:bodyPr>
            <a:spAutoFit/>
          </a:bodyPr>
          <a:lstStyle/>
          <a:p>
            <a:pPr algn="ctr">
              <a:spcBef>
                <a:spcPct val="50000"/>
              </a:spcBef>
              <a:defRPr/>
            </a:pPr>
            <a:r>
              <a:rPr lang="en-GB" sz="2400" b="1">
                <a:solidFill>
                  <a:srgbClr val="FFFF00"/>
                </a:solidFill>
                <a:cs typeface="+mn-cs"/>
              </a:rPr>
              <a:t>TDG</a:t>
            </a:r>
          </a:p>
        </p:txBody>
      </p:sp>
      <p:sp>
        <p:nvSpPr>
          <p:cNvPr id="27660" name="Rectangle 14"/>
          <p:cNvSpPr>
            <a:spLocks noChangeArrowheads="1"/>
          </p:cNvSpPr>
          <p:nvPr/>
        </p:nvSpPr>
        <p:spPr bwMode="auto">
          <a:xfrm>
            <a:off x="4435475" y="5345113"/>
            <a:ext cx="920750" cy="355600"/>
          </a:xfrm>
          <a:prstGeom prst="rect">
            <a:avLst/>
          </a:prstGeom>
          <a:gradFill rotWithShape="1">
            <a:gsLst>
              <a:gs pos="0">
                <a:schemeClr val="accent1"/>
              </a:gs>
              <a:gs pos="100000">
                <a:srgbClr val="FFFFFF"/>
              </a:gs>
            </a:gsLst>
            <a:lin ang="5400000" scaled="1"/>
          </a:gradFill>
          <a:ln w="9525">
            <a:solidFill>
              <a:srgbClr val="000000"/>
            </a:solidFill>
            <a:miter lim="800000"/>
            <a:headEnd/>
            <a:tailEnd/>
          </a:ln>
        </p:spPr>
        <p:txBody>
          <a:bodyPr wrap="none" anchor="ctr"/>
          <a:lstStyle/>
          <a:p>
            <a:pPr algn="ctr"/>
            <a:endParaRPr lang="en-GB"/>
          </a:p>
        </p:txBody>
      </p:sp>
      <p:sp>
        <p:nvSpPr>
          <p:cNvPr id="27661" name="Rectangle 15"/>
          <p:cNvSpPr>
            <a:spLocks noChangeArrowheads="1"/>
          </p:cNvSpPr>
          <p:nvPr/>
        </p:nvSpPr>
        <p:spPr bwMode="auto">
          <a:xfrm>
            <a:off x="4281488" y="5464175"/>
            <a:ext cx="920750" cy="355600"/>
          </a:xfrm>
          <a:prstGeom prst="rect">
            <a:avLst/>
          </a:prstGeom>
          <a:gradFill rotWithShape="1">
            <a:gsLst>
              <a:gs pos="0">
                <a:schemeClr val="accent1"/>
              </a:gs>
              <a:gs pos="100000">
                <a:srgbClr val="FFFFFF"/>
              </a:gs>
            </a:gsLst>
            <a:lin ang="5400000" scaled="1"/>
          </a:gradFill>
          <a:ln w="9525">
            <a:solidFill>
              <a:srgbClr val="000000"/>
            </a:solidFill>
            <a:miter lim="800000"/>
            <a:headEnd/>
            <a:tailEnd/>
          </a:ln>
        </p:spPr>
        <p:txBody>
          <a:bodyPr wrap="none" anchor="ctr"/>
          <a:lstStyle/>
          <a:p>
            <a:pPr algn="ctr"/>
            <a:endParaRPr lang="en-GB"/>
          </a:p>
        </p:txBody>
      </p:sp>
      <p:sp>
        <p:nvSpPr>
          <p:cNvPr id="27662" name="Rectangle 16"/>
          <p:cNvSpPr>
            <a:spLocks noChangeArrowheads="1"/>
          </p:cNvSpPr>
          <p:nvPr/>
        </p:nvSpPr>
        <p:spPr bwMode="auto">
          <a:xfrm>
            <a:off x="4129088" y="5581650"/>
            <a:ext cx="920750" cy="355600"/>
          </a:xfrm>
          <a:prstGeom prst="rect">
            <a:avLst/>
          </a:prstGeom>
          <a:gradFill rotWithShape="1">
            <a:gsLst>
              <a:gs pos="0">
                <a:schemeClr val="accent1"/>
              </a:gs>
              <a:gs pos="100000">
                <a:srgbClr val="FFFFFF"/>
              </a:gs>
            </a:gsLst>
            <a:lin ang="5400000" scaled="1"/>
          </a:gradFill>
          <a:ln w="9525">
            <a:solidFill>
              <a:srgbClr val="000000"/>
            </a:solidFill>
            <a:miter lim="800000"/>
            <a:headEnd/>
            <a:tailEnd/>
          </a:ln>
        </p:spPr>
        <p:txBody>
          <a:bodyPr wrap="none" anchor="ctr"/>
          <a:lstStyle/>
          <a:p>
            <a:pPr algn="ctr"/>
            <a:endParaRPr lang="en-GB"/>
          </a:p>
        </p:txBody>
      </p:sp>
      <p:sp>
        <p:nvSpPr>
          <p:cNvPr id="27663" name="Text Box 17"/>
          <p:cNvSpPr txBox="1">
            <a:spLocks noChangeArrowheads="1"/>
          </p:cNvSpPr>
          <p:nvPr/>
        </p:nvSpPr>
        <p:spPr bwMode="auto">
          <a:xfrm>
            <a:off x="3975100" y="5699125"/>
            <a:ext cx="920750" cy="468313"/>
          </a:xfrm>
          <a:prstGeom prst="rect">
            <a:avLst/>
          </a:prstGeom>
          <a:gradFill rotWithShape="1">
            <a:gsLst>
              <a:gs pos="0">
                <a:srgbClr val="008080"/>
              </a:gs>
              <a:gs pos="100000">
                <a:srgbClr val="003B3B"/>
              </a:gs>
            </a:gsLst>
            <a:lin ang="5400000" scaled="1"/>
          </a:gradFill>
          <a:ln w="9525">
            <a:solidFill>
              <a:srgbClr val="000000"/>
            </a:solidFill>
            <a:miter lim="800000"/>
            <a:headEnd/>
            <a:tailEnd/>
          </a:ln>
        </p:spPr>
        <p:txBody>
          <a:bodyPr>
            <a:spAutoFit/>
          </a:bodyPr>
          <a:lstStyle/>
          <a:p>
            <a:pPr algn="ctr">
              <a:spcBef>
                <a:spcPct val="50000"/>
              </a:spcBef>
            </a:pPr>
            <a:r>
              <a:rPr lang="en-GB" sz="2400" b="1">
                <a:solidFill>
                  <a:srgbClr val="FFFF00"/>
                </a:solidFill>
              </a:rPr>
              <a:t>SG</a:t>
            </a:r>
          </a:p>
        </p:txBody>
      </p:sp>
      <p:sp>
        <p:nvSpPr>
          <p:cNvPr id="2865170" name="Rectangle 18"/>
          <p:cNvSpPr>
            <a:spLocks noChangeArrowheads="1"/>
          </p:cNvSpPr>
          <p:nvPr/>
        </p:nvSpPr>
        <p:spPr bwMode="auto">
          <a:xfrm>
            <a:off x="6200775" y="5111750"/>
            <a:ext cx="1379538" cy="531813"/>
          </a:xfrm>
          <a:prstGeom prst="rect">
            <a:avLst/>
          </a:prstGeom>
          <a:gradFill rotWithShape="1">
            <a:gsLst>
              <a:gs pos="0">
                <a:schemeClr val="accent1"/>
              </a:gs>
              <a:gs pos="50000">
                <a:srgbClr val="FFFFFF"/>
              </a:gs>
              <a:gs pos="100000">
                <a:schemeClr val="accent1"/>
              </a:gs>
            </a:gsLst>
            <a:lin ang="5400000" scaled="1"/>
          </a:gradFill>
          <a:ln w="9525">
            <a:solidFill>
              <a:srgbClr val="000000"/>
            </a:solidFill>
            <a:miter lim="800000"/>
            <a:headEnd/>
            <a:tailEnd/>
          </a:ln>
          <a:effectLst/>
        </p:spPr>
        <p:txBody>
          <a:bodyPr wrap="none" anchor="ctr"/>
          <a:lstStyle/>
          <a:p>
            <a:pPr algn="ctr">
              <a:defRPr/>
            </a:pPr>
            <a:endParaRPr lang="en-GB">
              <a:latin typeface="Tahoma" pitchFamily="34" charset="0"/>
              <a:cs typeface="+mn-cs"/>
            </a:endParaRPr>
          </a:p>
        </p:txBody>
      </p:sp>
      <p:sp>
        <p:nvSpPr>
          <p:cNvPr id="2865171" name="Rectangle 19"/>
          <p:cNvSpPr>
            <a:spLocks noChangeArrowheads="1"/>
          </p:cNvSpPr>
          <p:nvPr/>
        </p:nvSpPr>
        <p:spPr bwMode="auto">
          <a:xfrm>
            <a:off x="6048375" y="5227638"/>
            <a:ext cx="1381125" cy="531812"/>
          </a:xfrm>
          <a:prstGeom prst="rect">
            <a:avLst/>
          </a:prstGeom>
          <a:gradFill rotWithShape="1">
            <a:gsLst>
              <a:gs pos="0">
                <a:schemeClr val="accent1"/>
              </a:gs>
              <a:gs pos="50000">
                <a:srgbClr val="FFFFFF"/>
              </a:gs>
              <a:gs pos="100000">
                <a:schemeClr val="accent1"/>
              </a:gs>
            </a:gsLst>
            <a:lin ang="5400000" scaled="1"/>
          </a:gradFill>
          <a:ln w="9525">
            <a:solidFill>
              <a:srgbClr val="000000"/>
            </a:solidFill>
            <a:miter lim="800000"/>
            <a:headEnd/>
            <a:tailEnd/>
          </a:ln>
          <a:effectLst/>
        </p:spPr>
        <p:txBody>
          <a:bodyPr wrap="none" anchor="ctr"/>
          <a:lstStyle/>
          <a:p>
            <a:pPr algn="ctr">
              <a:defRPr/>
            </a:pPr>
            <a:endParaRPr lang="en-GB">
              <a:latin typeface="Tahoma" pitchFamily="34" charset="0"/>
              <a:cs typeface="+mn-cs"/>
            </a:endParaRPr>
          </a:p>
        </p:txBody>
      </p:sp>
      <p:sp>
        <p:nvSpPr>
          <p:cNvPr id="2865172" name="Rectangle 20"/>
          <p:cNvSpPr>
            <a:spLocks noChangeArrowheads="1"/>
          </p:cNvSpPr>
          <p:nvPr/>
        </p:nvSpPr>
        <p:spPr bwMode="auto">
          <a:xfrm>
            <a:off x="5894388" y="5345113"/>
            <a:ext cx="1381125" cy="531812"/>
          </a:xfrm>
          <a:prstGeom prst="rect">
            <a:avLst/>
          </a:prstGeom>
          <a:gradFill rotWithShape="1">
            <a:gsLst>
              <a:gs pos="0">
                <a:schemeClr val="accent1"/>
              </a:gs>
              <a:gs pos="50000">
                <a:srgbClr val="FFFFFF"/>
              </a:gs>
              <a:gs pos="100000">
                <a:schemeClr val="accent1"/>
              </a:gs>
            </a:gsLst>
            <a:lin ang="5400000" scaled="1"/>
          </a:gradFill>
          <a:ln w="9525">
            <a:solidFill>
              <a:srgbClr val="000000"/>
            </a:solidFill>
            <a:miter lim="800000"/>
            <a:headEnd/>
            <a:tailEnd/>
          </a:ln>
          <a:effectLst/>
        </p:spPr>
        <p:txBody>
          <a:bodyPr wrap="none" anchor="ctr"/>
          <a:lstStyle/>
          <a:p>
            <a:pPr algn="ctr">
              <a:defRPr/>
            </a:pPr>
            <a:endParaRPr lang="en-GB">
              <a:latin typeface="Tahoma" pitchFamily="34" charset="0"/>
              <a:cs typeface="+mn-cs"/>
            </a:endParaRPr>
          </a:p>
        </p:txBody>
      </p:sp>
      <p:sp>
        <p:nvSpPr>
          <p:cNvPr id="27667" name="Text Box 21"/>
          <p:cNvSpPr txBox="1">
            <a:spLocks noChangeArrowheads="1"/>
          </p:cNvSpPr>
          <p:nvPr/>
        </p:nvSpPr>
        <p:spPr bwMode="auto">
          <a:xfrm>
            <a:off x="5664200" y="5464175"/>
            <a:ext cx="1382713" cy="830263"/>
          </a:xfrm>
          <a:prstGeom prst="rect">
            <a:avLst/>
          </a:prstGeom>
          <a:gradFill rotWithShape="1">
            <a:gsLst>
              <a:gs pos="0">
                <a:srgbClr val="008080"/>
              </a:gs>
              <a:gs pos="100000">
                <a:srgbClr val="003B3B"/>
              </a:gs>
            </a:gsLst>
            <a:lin ang="5400000" scaled="1"/>
          </a:gradFill>
          <a:ln w="9525">
            <a:solidFill>
              <a:srgbClr val="000000"/>
            </a:solidFill>
            <a:miter lim="800000"/>
            <a:headEnd/>
            <a:tailEnd/>
          </a:ln>
        </p:spPr>
        <p:txBody>
          <a:bodyPr>
            <a:spAutoFit/>
          </a:bodyPr>
          <a:lstStyle/>
          <a:p>
            <a:pPr algn="ctr">
              <a:spcBef>
                <a:spcPct val="50000"/>
              </a:spcBef>
            </a:pPr>
            <a:r>
              <a:rPr lang="en-GB" sz="2400">
                <a:solidFill>
                  <a:srgbClr val="FFFF00"/>
                </a:solidFill>
              </a:rPr>
              <a:t>Support Groups</a:t>
            </a:r>
          </a:p>
        </p:txBody>
      </p:sp>
      <p:cxnSp>
        <p:nvCxnSpPr>
          <p:cNvPr id="27668" name="AutoShape 26"/>
          <p:cNvCxnSpPr>
            <a:cxnSpLocks noChangeShapeType="1"/>
            <a:stCxn id="27655" idx="2"/>
            <a:endCxn id="27656" idx="2"/>
          </p:cNvCxnSpPr>
          <p:nvPr/>
        </p:nvCxnSpPr>
        <p:spPr bwMode="auto">
          <a:xfrm rot="5400000" flipH="1" flipV="1">
            <a:off x="5071269" y="3110706"/>
            <a:ext cx="412750" cy="2681288"/>
          </a:xfrm>
          <a:prstGeom prst="bentConnector3">
            <a:avLst>
              <a:gd name="adj1" fmla="val -55227"/>
            </a:avLst>
          </a:prstGeom>
          <a:noFill/>
          <a:ln w="9525">
            <a:solidFill>
              <a:schemeClr val="tx1"/>
            </a:solidFill>
            <a:miter lim="800000"/>
            <a:headEnd/>
            <a:tailEnd/>
          </a:ln>
        </p:spPr>
      </p:cxnSp>
      <p:cxnSp>
        <p:nvCxnSpPr>
          <p:cNvPr id="27669" name="AutoShape 27"/>
          <p:cNvCxnSpPr>
            <a:cxnSpLocks noChangeShapeType="1"/>
          </p:cNvCxnSpPr>
          <p:nvPr/>
        </p:nvCxnSpPr>
        <p:spPr bwMode="auto">
          <a:xfrm rot="10800000" flipV="1">
            <a:off x="2824163" y="4873625"/>
            <a:ext cx="1687512" cy="471488"/>
          </a:xfrm>
          <a:prstGeom prst="bentConnector2">
            <a:avLst/>
          </a:prstGeom>
          <a:noFill/>
          <a:ln w="9525">
            <a:solidFill>
              <a:schemeClr val="tx1"/>
            </a:solidFill>
            <a:miter lim="800000"/>
            <a:headEnd/>
            <a:tailEnd type="triangle" w="med" len="med"/>
          </a:ln>
        </p:spPr>
      </p:cxnSp>
      <p:cxnSp>
        <p:nvCxnSpPr>
          <p:cNvPr id="27670" name="AutoShape 28"/>
          <p:cNvCxnSpPr>
            <a:cxnSpLocks noChangeShapeType="1"/>
            <a:endCxn id="27660" idx="0"/>
          </p:cNvCxnSpPr>
          <p:nvPr/>
        </p:nvCxnSpPr>
        <p:spPr bwMode="auto">
          <a:xfrm rot="16200000" flipH="1">
            <a:off x="4468019" y="4917281"/>
            <a:ext cx="471488" cy="384175"/>
          </a:xfrm>
          <a:prstGeom prst="bentConnector3">
            <a:avLst>
              <a:gd name="adj1" fmla="val 49861"/>
            </a:avLst>
          </a:prstGeom>
          <a:noFill/>
          <a:ln w="9525">
            <a:solidFill>
              <a:schemeClr val="tx1"/>
            </a:solidFill>
            <a:miter lim="800000"/>
            <a:headEnd/>
            <a:tailEnd type="triangle" w="med" len="med"/>
          </a:ln>
        </p:spPr>
      </p:cxnSp>
      <p:cxnSp>
        <p:nvCxnSpPr>
          <p:cNvPr id="27671" name="AutoShape 29"/>
          <p:cNvCxnSpPr>
            <a:cxnSpLocks noChangeShapeType="1"/>
          </p:cNvCxnSpPr>
          <p:nvPr/>
        </p:nvCxnSpPr>
        <p:spPr bwMode="auto">
          <a:xfrm>
            <a:off x="2868613" y="4876800"/>
            <a:ext cx="4067175" cy="236538"/>
          </a:xfrm>
          <a:prstGeom prst="bentConnector2">
            <a:avLst/>
          </a:prstGeom>
          <a:noFill/>
          <a:ln w="9525">
            <a:solidFill>
              <a:schemeClr val="tx1"/>
            </a:solidFill>
            <a:miter lim="800000"/>
            <a:headEnd/>
            <a:tailEnd type="triangle" w="med" len="med"/>
          </a:ln>
        </p:spPr>
      </p:cxnSp>
      <p:cxnSp>
        <p:nvCxnSpPr>
          <p:cNvPr id="27672" name="AutoShape 30"/>
          <p:cNvCxnSpPr>
            <a:cxnSpLocks noChangeShapeType="1"/>
            <a:stCxn id="2865165" idx="3"/>
            <a:endCxn id="27663" idx="1"/>
          </p:cNvCxnSpPr>
          <p:nvPr/>
        </p:nvCxnSpPr>
        <p:spPr bwMode="auto">
          <a:xfrm>
            <a:off x="3360738" y="5891213"/>
            <a:ext cx="614362" cy="0"/>
          </a:xfrm>
          <a:prstGeom prst="straightConnector1">
            <a:avLst/>
          </a:prstGeom>
          <a:noFill/>
          <a:ln w="9525">
            <a:solidFill>
              <a:schemeClr val="tx1"/>
            </a:solidFill>
            <a:round/>
            <a:headEnd/>
            <a:tailEnd type="triangle" w="med" len="med"/>
          </a:ln>
        </p:spPr>
      </p:cxnSp>
      <p:cxnSp>
        <p:nvCxnSpPr>
          <p:cNvPr id="27673" name="AutoShape 31"/>
          <p:cNvCxnSpPr>
            <a:cxnSpLocks noChangeShapeType="1"/>
            <a:stCxn id="27655" idx="3"/>
            <a:endCxn id="27656" idx="1"/>
          </p:cNvCxnSpPr>
          <p:nvPr/>
        </p:nvCxnSpPr>
        <p:spPr bwMode="auto">
          <a:xfrm flipV="1">
            <a:off x="5203825" y="4059238"/>
            <a:ext cx="455613" cy="206375"/>
          </a:xfrm>
          <a:prstGeom prst="bentConnector3">
            <a:avLst>
              <a:gd name="adj1" fmla="val 50000"/>
            </a:avLst>
          </a:prstGeom>
          <a:noFill/>
          <a:ln w="9525">
            <a:solidFill>
              <a:schemeClr val="tx1"/>
            </a:solidFill>
            <a:miter lim="800000"/>
            <a:headEnd type="arrow" w="med" len="med"/>
            <a:tailEnd/>
          </a:ln>
        </p:spPr>
      </p:cxnSp>
      <p:sp>
        <p:nvSpPr>
          <p:cNvPr id="27674" name="TextBox 42"/>
          <p:cNvSpPr txBox="1">
            <a:spLocks noChangeArrowheads="1"/>
          </p:cNvSpPr>
          <p:nvPr/>
        </p:nvSpPr>
        <p:spPr bwMode="auto">
          <a:xfrm>
            <a:off x="5724525" y="2247900"/>
            <a:ext cx="3024188" cy="460375"/>
          </a:xfrm>
          <a:prstGeom prst="rect">
            <a:avLst/>
          </a:prstGeom>
          <a:solidFill>
            <a:schemeClr val="tx2">
              <a:alpha val="79999"/>
            </a:schemeClr>
          </a:solidFill>
          <a:ln w="3175">
            <a:solidFill>
              <a:srgbClr val="050897"/>
            </a:solidFill>
            <a:miter lim="800000"/>
            <a:headEnd/>
            <a:tailEnd/>
          </a:ln>
        </p:spPr>
        <p:txBody>
          <a:bodyPr>
            <a:spAutoFit/>
          </a:bodyPr>
          <a:lstStyle/>
          <a:p>
            <a:pPr algn="ctr"/>
            <a:r>
              <a:rPr lang="en-GB" sz="1200" b="1">
                <a:solidFill>
                  <a:srgbClr val="FFFF00"/>
                </a:solidFill>
              </a:rPr>
              <a:t>Ian Field – Infineum</a:t>
            </a:r>
          </a:p>
          <a:p>
            <a:pPr algn="ctr"/>
            <a:r>
              <a:rPr lang="en-GB" sz="1200" b="1">
                <a:solidFill>
                  <a:srgbClr val="FFFF00"/>
                </a:solidFill>
              </a:rPr>
              <a:t>Frank Stunnenberg  – Chevron Oronite</a:t>
            </a:r>
          </a:p>
        </p:txBody>
      </p:sp>
      <p:cxnSp>
        <p:nvCxnSpPr>
          <p:cNvPr id="45" name="Straight Arrow Connector 44"/>
          <p:cNvCxnSpPr/>
          <p:nvPr/>
        </p:nvCxnSpPr>
        <p:spPr>
          <a:xfrm rot="5400000">
            <a:off x="574675" y="2457451"/>
            <a:ext cx="9366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76" name="TextBox 45"/>
          <p:cNvSpPr txBox="1">
            <a:spLocks noChangeArrowheads="1"/>
          </p:cNvSpPr>
          <p:nvPr/>
        </p:nvSpPr>
        <p:spPr bwMode="auto">
          <a:xfrm>
            <a:off x="3708400" y="1628775"/>
            <a:ext cx="2339975" cy="460375"/>
          </a:xfrm>
          <a:prstGeom prst="rect">
            <a:avLst/>
          </a:prstGeom>
          <a:solidFill>
            <a:schemeClr val="tx2">
              <a:alpha val="79999"/>
            </a:schemeClr>
          </a:solidFill>
          <a:ln w="3175">
            <a:solidFill>
              <a:srgbClr val="050897"/>
            </a:solidFill>
            <a:miter lim="800000"/>
            <a:headEnd/>
            <a:tailEnd/>
          </a:ln>
        </p:spPr>
        <p:txBody>
          <a:bodyPr>
            <a:spAutoFit/>
          </a:bodyPr>
          <a:lstStyle/>
          <a:p>
            <a:pPr algn="ctr"/>
            <a:r>
              <a:rPr lang="en-GB" sz="1200" b="1">
                <a:solidFill>
                  <a:srgbClr val="FFFF00"/>
                </a:solidFill>
              </a:rPr>
              <a:t>Vincent Panel – BP</a:t>
            </a:r>
          </a:p>
          <a:p>
            <a:pPr algn="ctr"/>
            <a:r>
              <a:rPr lang="en-GB" sz="1200" b="1">
                <a:solidFill>
                  <a:srgbClr val="FFFF00"/>
                </a:solidFill>
              </a:rPr>
              <a:t>Nick Clague – SK Lubricants</a:t>
            </a:r>
          </a:p>
        </p:txBody>
      </p:sp>
      <p:cxnSp>
        <p:nvCxnSpPr>
          <p:cNvPr id="49" name="Straight Arrow Connector 48"/>
          <p:cNvCxnSpPr/>
          <p:nvPr/>
        </p:nvCxnSpPr>
        <p:spPr>
          <a:xfrm rot="5400000">
            <a:off x="2843212" y="2781301"/>
            <a:ext cx="2889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78" name="TextBox 49"/>
          <p:cNvSpPr txBox="1">
            <a:spLocks noChangeArrowheads="1"/>
          </p:cNvSpPr>
          <p:nvPr/>
        </p:nvSpPr>
        <p:spPr bwMode="auto">
          <a:xfrm>
            <a:off x="1403350" y="2205038"/>
            <a:ext cx="2520950" cy="460375"/>
          </a:xfrm>
          <a:prstGeom prst="rect">
            <a:avLst/>
          </a:prstGeom>
          <a:solidFill>
            <a:schemeClr val="tx2">
              <a:alpha val="79999"/>
            </a:schemeClr>
          </a:solidFill>
          <a:ln w="3175">
            <a:solidFill>
              <a:srgbClr val="050897"/>
            </a:solidFill>
            <a:miter lim="800000"/>
            <a:headEnd/>
            <a:tailEnd/>
          </a:ln>
        </p:spPr>
        <p:txBody>
          <a:bodyPr>
            <a:spAutoFit/>
          </a:bodyPr>
          <a:lstStyle/>
          <a:p>
            <a:pPr algn="ctr"/>
            <a:r>
              <a:rPr lang="en-GB" sz="1200" b="1">
                <a:solidFill>
                  <a:srgbClr val="FFFF00"/>
                </a:solidFill>
              </a:rPr>
              <a:t>Suhair Abdelhalim – Ford</a:t>
            </a:r>
          </a:p>
          <a:p>
            <a:pPr algn="ctr"/>
            <a:r>
              <a:rPr lang="en-GB" sz="1200" b="1">
                <a:solidFill>
                  <a:srgbClr val="FFFF00"/>
                </a:solidFill>
              </a:rPr>
              <a:t>Paul Greening – ACEA director</a:t>
            </a:r>
          </a:p>
        </p:txBody>
      </p:sp>
      <p:cxnSp>
        <p:nvCxnSpPr>
          <p:cNvPr id="52" name="Straight Arrow Connector 51"/>
          <p:cNvCxnSpPr/>
          <p:nvPr/>
        </p:nvCxnSpPr>
        <p:spPr>
          <a:xfrm rot="5400000">
            <a:off x="4572794" y="2491581"/>
            <a:ext cx="863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80" name="TextBox 52"/>
          <p:cNvSpPr txBox="1">
            <a:spLocks noChangeArrowheads="1"/>
          </p:cNvSpPr>
          <p:nvPr/>
        </p:nvSpPr>
        <p:spPr bwMode="auto">
          <a:xfrm>
            <a:off x="323850" y="1628775"/>
            <a:ext cx="2422525" cy="460375"/>
          </a:xfrm>
          <a:prstGeom prst="rect">
            <a:avLst/>
          </a:prstGeom>
          <a:solidFill>
            <a:schemeClr val="tx2">
              <a:alpha val="79999"/>
            </a:schemeClr>
          </a:solidFill>
          <a:ln w="3175">
            <a:solidFill>
              <a:srgbClr val="050897"/>
            </a:solidFill>
            <a:miter lim="800000"/>
            <a:headEnd/>
            <a:tailEnd/>
          </a:ln>
        </p:spPr>
        <p:txBody>
          <a:bodyPr>
            <a:spAutoFit/>
          </a:bodyPr>
          <a:lstStyle/>
          <a:p>
            <a:pPr algn="ctr"/>
            <a:r>
              <a:rPr lang="en-GB" sz="1200" b="1">
                <a:solidFill>
                  <a:srgbClr val="FFFF00"/>
                </a:solidFill>
              </a:rPr>
              <a:t>Alister Jackson – ExxonMobil</a:t>
            </a:r>
          </a:p>
          <a:p>
            <a:pPr algn="ctr"/>
            <a:r>
              <a:rPr lang="en-GB" sz="1200" b="1">
                <a:solidFill>
                  <a:srgbClr val="FFFF00"/>
                </a:solidFill>
              </a:rPr>
              <a:t>Benoît Engelen – Total</a:t>
            </a:r>
            <a:endParaRPr lang="en-GB" sz="1000" b="1">
              <a:solidFill>
                <a:srgbClr val="FFFF00"/>
              </a:solidFill>
            </a:endParaRPr>
          </a:p>
        </p:txBody>
      </p:sp>
      <p:cxnSp>
        <p:nvCxnSpPr>
          <p:cNvPr id="56" name="Straight Arrow Connector 55"/>
          <p:cNvCxnSpPr/>
          <p:nvPr/>
        </p:nvCxnSpPr>
        <p:spPr>
          <a:xfrm>
            <a:off x="7091363" y="2708275"/>
            <a:ext cx="0" cy="217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47" name="Rectangle 3"/>
          <p:cNvSpPr>
            <a:spLocks noGrp="1" noChangeArrowheads="1"/>
          </p:cNvSpPr>
          <p:nvPr>
            <p:ph type="title"/>
          </p:nvPr>
        </p:nvSpPr>
        <p:spPr>
          <a:xfrm>
            <a:off x="2555875" y="1125538"/>
            <a:ext cx="4176713" cy="431800"/>
          </a:xfrm>
          <a:solidFill>
            <a:schemeClr val="tx2">
              <a:lumMod val="60000"/>
              <a:lumOff val="40000"/>
            </a:schemeClr>
          </a:solidFill>
          <a:ln w="3175">
            <a:solidFill>
              <a:srgbClr val="050897"/>
            </a:solidFill>
          </a:ln>
        </p:spPr>
        <p:txBody>
          <a:bodyPr/>
          <a:lstStyle/>
          <a:p>
            <a:pPr eaLnBrk="1" hangingPunct="1">
              <a:defRPr/>
            </a:pPr>
            <a:r>
              <a:rPr lang="en-GB" sz="2400" smtClean="0">
                <a:solidFill>
                  <a:srgbClr val="FFFF00"/>
                </a:solidFill>
                <a:effectLst>
                  <a:outerShdw blurRad="38100" dist="38100" dir="2700000" algn="tl">
                    <a:srgbClr val="000000"/>
                  </a:outerShdw>
                </a:effectLst>
                <a:latin typeface="Arial" charset="0"/>
              </a:rPr>
              <a:t>CEC Management Board</a:t>
            </a:r>
            <a:endParaRPr lang="en-GB" sz="2400" smtClean="0">
              <a:solidFill>
                <a:srgbClr val="FFFF00"/>
              </a:solidFill>
              <a:effectLst>
                <a:outerShdw blurRad="38100" dist="38100" dir="2700000" algn="tl">
                  <a:srgbClr val="000000"/>
                </a:outerShdw>
              </a:effectLst>
            </a:endParaRPr>
          </a:p>
        </p:txBody>
      </p:sp>
      <p:graphicFrame>
        <p:nvGraphicFramePr>
          <p:cNvPr id="41" name="Group 60"/>
          <p:cNvGraphicFramePr>
            <a:graphicFrameLocks noGrp="1"/>
          </p:cNvGraphicFramePr>
          <p:nvPr>
            <p:ph idx="1"/>
          </p:nvPr>
        </p:nvGraphicFramePr>
        <p:xfrm>
          <a:off x="684213" y="4797425"/>
          <a:ext cx="7835900" cy="1571625"/>
        </p:xfrm>
        <a:graphic>
          <a:graphicData uri="http://schemas.openxmlformats.org/drawingml/2006/table">
            <a:tbl>
              <a:tblPr/>
              <a:tblGrid>
                <a:gridCol w="2316163"/>
                <a:gridCol w="1976437"/>
                <a:gridCol w="1908175"/>
                <a:gridCol w="1635125"/>
              </a:tblGrid>
              <a:tr h="838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1" i="0" u="none" strike="noStrike" cap="none" normalizeH="0" baseline="0" dirty="0" smtClean="0">
                          <a:ln>
                            <a:noFill/>
                          </a:ln>
                          <a:solidFill>
                            <a:srgbClr val="FFFF00"/>
                          </a:solidFill>
                          <a:effectLst>
                            <a:outerShdw blurRad="38100" dist="38100" dir="2700000" algn="tl">
                              <a:srgbClr val="000000"/>
                            </a:outerShdw>
                          </a:effectLst>
                          <a:latin typeface="Arial" charset="0"/>
                        </a:rPr>
                        <a:t>Articles of Association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8080"/>
                        </a:gs>
                        <a:gs pos="100000">
                          <a:srgbClr val="00808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1" i="0" u="none" strike="noStrike" cap="none" normalizeH="0" baseline="0" dirty="0" smtClean="0">
                          <a:ln>
                            <a:noFill/>
                          </a:ln>
                          <a:solidFill>
                            <a:srgbClr val="FFFF00"/>
                          </a:solidFill>
                          <a:effectLst>
                            <a:outerShdw blurRad="38100" dist="38100" dir="2700000" algn="tl">
                              <a:srgbClr val="000000"/>
                            </a:outerShdw>
                          </a:effectLst>
                          <a:latin typeface="Arial" charset="0"/>
                        </a:rPr>
                        <a:t>Bye-Laws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8080"/>
                        </a:gs>
                        <a:gs pos="100000">
                          <a:srgbClr val="00808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rPr>
                        <a:t>Guidelines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8080"/>
                        </a:gs>
                        <a:gs pos="100000">
                          <a:srgbClr val="00808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rPr>
                        <a:t>Test Methods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8080"/>
                        </a:gs>
                        <a:gs pos="100000">
                          <a:srgbClr val="008080">
                            <a:gamma/>
                            <a:shade val="46275"/>
                            <a:invGamma/>
                          </a:srgbClr>
                        </a:gs>
                      </a:gsLst>
                      <a:lin ang="5400000" scaled="1"/>
                    </a:gradFill>
                  </a:tcPr>
                </a:tc>
              </a:tr>
              <a:tr h="7334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1" i="0" u="none" strike="noStrike" cap="none" normalizeH="0" baseline="0" dirty="0" smtClean="0">
                          <a:ln>
                            <a:noFill/>
                          </a:ln>
                          <a:solidFill>
                            <a:srgbClr val="FFFF00"/>
                          </a:solidFill>
                          <a:effectLst>
                            <a:outerShdw blurRad="38100" dist="38100" dir="2700000" algn="tl">
                              <a:srgbClr val="000000"/>
                            </a:outerShdw>
                          </a:effectLst>
                          <a:latin typeface="Arial" charset="0"/>
                        </a:rPr>
                        <a:t>Legal requirement</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CCFFFF"/>
                        </a:gs>
                        <a:gs pos="100000">
                          <a:srgbClr val="00808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1" i="0" u="none" strike="noStrike" cap="none" normalizeH="0" baseline="0" dirty="0" smtClean="0">
                          <a:ln>
                            <a:noFill/>
                          </a:ln>
                          <a:solidFill>
                            <a:srgbClr val="FFFF00"/>
                          </a:solidFill>
                          <a:effectLst>
                            <a:outerShdw blurRad="38100" dist="38100" dir="2700000" algn="tl">
                              <a:srgbClr val="000000"/>
                            </a:outerShdw>
                          </a:effectLst>
                          <a:latin typeface="Arial" charset="0"/>
                        </a:rPr>
                        <a:t>Constitution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3300"/>
                        </a:gs>
                        <a:gs pos="100000">
                          <a:srgbClr val="FF330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1" i="0" u="none" strike="noStrike" cap="none" normalizeH="0" baseline="0" dirty="0" smtClean="0">
                          <a:ln>
                            <a:noFill/>
                          </a:ln>
                          <a:solidFill>
                            <a:srgbClr val="FFFF00"/>
                          </a:solidFill>
                          <a:effectLst>
                            <a:outerShdw blurRad="38100" dist="38100" dir="2700000" algn="tl">
                              <a:srgbClr val="000000"/>
                            </a:outerShdw>
                          </a:effectLst>
                          <a:latin typeface="Arial" charset="0"/>
                        </a:rPr>
                        <a:t>How to operate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100000">
                          <a:srgbClr val="5E9EFF"/>
                        </a:gs>
                        <a:gs pos="39999">
                          <a:srgbClr val="85C2FF"/>
                        </a:gs>
                        <a:gs pos="70000">
                          <a:srgbClr val="C4D6EB"/>
                        </a:gs>
                        <a:gs pos="100000">
                          <a:srgbClr val="FFEBFA"/>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000" b="1" i="0" u="none" strike="noStrike" cap="none" normalizeH="0" baseline="0" dirty="0" smtClean="0">
                          <a:ln>
                            <a:noFill/>
                          </a:ln>
                          <a:solidFill>
                            <a:srgbClr val="FFFF00"/>
                          </a:solidFill>
                          <a:effectLst>
                            <a:outerShdw blurRad="38100" dist="38100" dir="2700000" algn="tl">
                              <a:srgbClr val="000000"/>
                            </a:outerShdw>
                          </a:effectLst>
                          <a:latin typeface="Arial" charset="0"/>
                        </a:rPr>
                        <a:t>End result</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10000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2600000" scaled="0"/>
                      <a:tileRect r="-100000" b="-100000"/>
                    </a:gradFill>
                  </a:tcPr>
                </a:tc>
              </a:tr>
            </a:tbl>
          </a:graphicData>
        </a:graphic>
      </p:graphicFrame>
      <p:sp>
        <p:nvSpPr>
          <p:cNvPr id="27700" name="TextBox 49"/>
          <p:cNvSpPr txBox="1">
            <a:spLocks noChangeArrowheads="1"/>
          </p:cNvSpPr>
          <p:nvPr/>
        </p:nvSpPr>
        <p:spPr bwMode="auto">
          <a:xfrm>
            <a:off x="393700" y="3927475"/>
            <a:ext cx="2019300" cy="676275"/>
          </a:xfrm>
          <a:prstGeom prst="rect">
            <a:avLst/>
          </a:prstGeom>
          <a:solidFill>
            <a:schemeClr val="tx2">
              <a:alpha val="79999"/>
            </a:schemeClr>
          </a:solidFill>
          <a:ln w="3175">
            <a:solidFill>
              <a:srgbClr val="050897"/>
            </a:solidFill>
            <a:miter lim="800000"/>
            <a:headEnd/>
            <a:tailEnd/>
          </a:ln>
        </p:spPr>
        <p:txBody>
          <a:bodyPr>
            <a:spAutoFit/>
          </a:bodyPr>
          <a:lstStyle/>
          <a:p>
            <a:pPr algn="ctr"/>
            <a:r>
              <a:rPr lang="en-GB" sz="1400" b="1">
                <a:solidFill>
                  <a:srgbClr val="FFFF00"/>
                </a:solidFill>
              </a:rPr>
              <a:t>Chairman</a:t>
            </a:r>
          </a:p>
          <a:p>
            <a:pPr algn="ctr"/>
            <a:r>
              <a:rPr lang="en-GB" sz="1200">
                <a:solidFill>
                  <a:srgbClr val="FFFF00"/>
                </a:solidFill>
              </a:rPr>
              <a:t>Anders Röj – ACEA (Volvo </a:t>
            </a:r>
            <a:r>
              <a:rPr lang="en-GB" sz="1200" b="1">
                <a:solidFill>
                  <a:srgbClr val="FFFF00"/>
                </a:solidFill>
              </a:rPr>
              <a:t>Technology AB)</a:t>
            </a:r>
          </a:p>
        </p:txBody>
      </p:sp>
      <p:cxnSp>
        <p:nvCxnSpPr>
          <p:cNvPr id="44" name="Shape 87"/>
          <p:cNvCxnSpPr>
            <a:endCxn id="27655" idx="0"/>
          </p:cNvCxnSpPr>
          <p:nvPr/>
        </p:nvCxnSpPr>
        <p:spPr>
          <a:xfrm>
            <a:off x="1230313" y="3644900"/>
            <a:ext cx="2706687" cy="2286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hape 91"/>
          <p:cNvCxnSpPr/>
          <p:nvPr/>
        </p:nvCxnSpPr>
        <p:spPr>
          <a:xfrm rot="5400000">
            <a:off x="5534025" y="1727201"/>
            <a:ext cx="350837" cy="3484562"/>
          </a:xfrm>
          <a:prstGeom prst="bentConnector2">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230313" y="3295650"/>
            <a:ext cx="0" cy="35083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505450" y="3284538"/>
            <a:ext cx="0" cy="35242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497263" y="3284538"/>
            <a:ext cx="0" cy="35242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700" idx="3"/>
            <a:endCxn id="27655" idx="1"/>
          </p:cNvCxnSpPr>
          <p:nvPr/>
        </p:nvCxnSpPr>
        <p:spPr>
          <a:xfrm>
            <a:off x="2413000" y="4265613"/>
            <a:ext cx="2571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3486</TotalTime>
  <Words>1125</Words>
  <Application>Microsoft Office PowerPoint</Application>
  <PresentationFormat>On-screen Show (4:3)</PresentationFormat>
  <Paragraphs>207</Paragraphs>
  <Slides>23</Slides>
  <Notes>11</Notes>
  <HiddenSlides>0</HiddenSlides>
  <MMClips>0</MMClips>
  <ScaleCrop>false</ScaleCrop>
  <HeadingPairs>
    <vt:vector size="6" baseType="variant">
      <vt:variant>
        <vt:lpstr>Fonts Used</vt:lpstr>
      </vt:variant>
      <vt:variant>
        <vt:i4>4</vt:i4>
      </vt:variant>
      <vt:variant>
        <vt:lpstr>Design Template</vt:lpstr>
      </vt:variant>
      <vt:variant>
        <vt:i4>3</vt:i4>
      </vt:variant>
      <vt:variant>
        <vt:lpstr>Slide Titles</vt:lpstr>
      </vt:variant>
      <vt:variant>
        <vt:i4>23</vt:i4>
      </vt:variant>
    </vt:vector>
  </HeadingPairs>
  <TitlesOfParts>
    <vt:vector size="30" baseType="lpstr">
      <vt:lpstr>Arial</vt:lpstr>
      <vt:lpstr>Calibri</vt:lpstr>
      <vt:lpstr>Tahoma</vt:lpstr>
      <vt:lpstr>Wingdings</vt:lpstr>
      <vt:lpstr>Office Theme</vt:lpstr>
      <vt:lpstr>Office Theme</vt:lpstr>
      <vt:lpstr>Office Theme</vt:lpstr>
      <vt:lpstr>     CEC 2013 - Role of CEC in Developing Tests for the European Automotive Industry              </vt:lpstr>
      <vt:lpstr>Who Needs Lubricant Tests?</vt:lpstr>
      <vt:lpstr>Who Manages CEC?</vt:lpstr>
      <vt:lpstr>What is the CEC?  </vt:lpstr>
      <vt:lpstr>CEC Mission Statement</vt:lpstr>
      <vt:lpstr>CEC Mission</vt:lpstr>
      <vt:lpstr>CEC organisation</vt:lpstr>
      <vt:lpstr>CEC Organisation</vt:lpstr>
      <vt:lpstr>CEC Management Board</vt:lpstr>
      <vt:lpstr>Test development process</vt:lpstr>
      <vt:lpstr>CEC Test development process – TDG’s</vt:lpstr>
      <vt:lpstr>Quality Requirements &amp; Support Groups</vt:lpstr>
      <vt:lpstr>Test Laboratory Quality Requirements</vt:lpstr>
      <vt:lpstr>CEC Web-based Test Monitoring</vt:lpstr>
      <vt:lpstr>ERC – ATC's European Registration Centre  https://atc-erc.org</vt:lpstr>
      <vt:lpstr>Support Groups</vt:lpstr>
      <vt:lpstr>New and Potential Test Developments</vt:lpstr>
      <vt:lpstr>New Developments - In progress</vt:lpstr>
      <vt:lpstr>New Test Development Group (TDG): CEC TDG-L-104 – Effects of Biodiesel Test (OM646LA)</vt:lpstr>
      <vt:lpstr>New Test Development Group (TDG): (CEC TDG-L-105) Low Temperature Pumpability for Used Oils  </vt:lpstr>
      <vt:lpstr>New Test Development Group (TDG): TDG L-106 – DV6 Euro 5,Oil Dispersion Test at Medium Temperature for Passenger Car Direct Injection Diesel Engines - Replacement of DV4  </vt:lpstr>
      <vt:lpstr>Summary</vt:lpstr>
      <vt:lpstr>CEC - Website: www.CECtests.org </vt:lpstr>
    </vt:vector>
  </TitlesOfParts>
  <Company>The Lubrizol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 presentation to GFC</dc:title>
  <dc:creator>Derek Mackney</dc:creator>
  <cp:lastModifiedBy>Owner</cp:lastModifiedBy>
  <cp:revision>263</cp:revision>
  <dcterms:created xsi:type="dcterms:W3CDTF">2010-10-07T14:38:56Z</dcterms:created>
  <dcterms:modified xsi:type="dcterms:W3CDTF">2013-10-17T12:30:30Z</dcterms:modified>
</cp:coreProperties>
</file>